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52" r:id="rId5"/>
  </p:sldMasterIdLst>
  <p:notesMasterIdLst>
    <p:notesMasterId r:id="rId65"/>
  </p:notesMasterIdLst>
  <p:handoutMasterIdLst>
    <p:handoutMasterId r:id="rId66"/>
  </p:handoutMasterIdLst>
  <p:sldIdLst>
    <p:sldId id="613" r:id="rId6"/>
    <p:sldId id="664" r:id="rId7"/>
    <p:sldId id="665" r:id="rId8"/>
    <p:sldId id="617" r:id="rId9"/>
    <p:sldId id="660" r:id="rId10"/>
    <p:sldId id="661" r:id="rId11"/>
    <p:sldId id="662" r:id="rId12"/>
    <p:sldId id="667" r:id="rId13"/>
    <p:sldId id="670" r:id="rId14"/>
    <p:sldId id="666" r:id="rId15"/>
    <p:sldId id="677" r:id="rId16"/>
    <p:sldId id="675" r:id="rId17"/>
    <p:sldId id="678" r:id="rId18"/>
    <p:sldId id="697" r:id="rId19"/>
    <p:sldId id="731" r:id="rId20"/>
    <p:sldId id="732" r:id="rId21"/>
    <p:sldId id="669" r:id="rId22"/>
    <p:sldId id="733" r:id="rId23"/>
    <p:sldId id="686" r:id="rId24"/>
    <p:sldId id="673" r:id="rId25"/>
    <p:sldId id="687" r:id="rId26"/>
    <p:sldId id="695" r:id="rId27"/>
    <p:sldId id="688" r:id="rId28"/>
    <p:sldId id="691" r:id="rId29"/>
    <p:sldId id="696" r:id="rId30"/>
    <p:sldId id="692" r:id="rId31"/>
    <p:sldId id="689" r:id="rId32"/>
    <p:sldId id="690" r:id="rId33"/>
    <p:sldId id="723" r:id="rId34"/>
    <p:sldId id="693" r:id="rId35"/>
    <p:sldId id="694" r:id="rId36"/>
    <p:sldId id="699" r:id="rId37"/>
    <p:sldId id="727" r:id="rId38"/>
    <p:sldId id="706" r:id="rId39"/>
    <p:sldId id="701" r:id="rId40"/>
    <p:sldId id="698" r:id="rId41"/>
    <p:sldId id="702" r:id="rId42"/>
    <p:sldId id="703" r:id="rId43"/>
    <p:sldId id="726" r:id="rId44"/>
    <p:sldId id="647" r:id="rId45"/>
    <p:sldId id="728" r:id="rId46"/>
    <p:sldId id="704" r:id="rId47"/>
    <p:sldId id="713" r:id="rId48"/>
    <p:sldId id="705" r:id="rId49"/>
    <p:sldId id="676" r:id="rId50"/>
    <p:sldId id="671" r:id="rId51"/>
    <p:sldId id="672" r:id="rId52"/>
    <p:sldId id="685" r:id="rId53"/>
    <p:sldId id="712" r:id="rId54"/>
    <p:sldId id="718" r:id="rId55"/>
    <p:sldId id="708" r:id="rId56"/>
    <p:sldId id="707" r:id="rId57"/>
    <p:sldId id="711" r:id="rId58"/>
    <p:sldId id="725" r:id="rId59"/>
    <p:sldId id="684" r:id="rId60"/>
    <p:sldId id="719" r:id="rId61"/>
    <p:sldId id="722" r:id="rId62"/>
    <p:sldId id="710" r:id="rId63"/>
    <p:sldId id="730"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371"/>
    <a:srgbClr val="E20074"/>
    <a:srgbClr val="D80074"/>
    <a:srgbClr val="E200CE"/>
    <a:srgbClr val="99CC00"/>
    <a:srgbClr val="FF0000"/>
    <a:srgbClr val="1B12D0"/>
    <a:srgbClr val="9B9B9B"/>
    <a:srgbClr val="A1A1A1"/>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370" autoAdjust="0"/>
    <p:restoredTop sz="94601" autoAdjust="0"/>
  </p:normalViewPr>
  <p:slideViewPr>
    <p:cSldViewPr snapToGrid="0">
      <p:cViewPr varScale="1">
        <p:scale>
          <a:sx n="134" d="100"/>
          <a:sy n="134" d="100"/>
        </p:scale>
        <p:origin x="6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22"/>
    </p:cViewPr>
  </p:sorterViewPr>
  <p:notesViewPr>
    <p:cSldViewPr snapToGrid="0">
      <p:cViewPr varScale="1">
        <p:scale>
          <a:sx n="86" d="100"/>
          <a:sy n="86" d="100"/>
        </p:scale>
        <p:origin x="-1926" y="-8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157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91B29B5C-B789-46F4-B2A5-B02124A9F88C}" type="datetimeFigureOut">
              <a:rPr lang="en-US"/>
              <a:pPr>
                <a:defRPr/>
              </a:pPr>
              <a:t>10/28/2013</a:t>
            </a:fld>
            <a:endParaRPr lang="en-US"/>
          </a:p>
        </p:txBody>
      </p:sp>
      <p:sp>
        <p:nvSpPr>
          <p:cNvPr id="1157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157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7C3D343-26B4-42C3-B7B3-C9F748D607A4}" type="slidenum">
              <a:rPr lang="en-US"/>
              <a:pPr>
                <a:defRPr/>
              </a:pPr>
              <a:t>‹#›</a:t>
            </a:fld>
            <a:endParaRPr lang="en-US"/>
          </a:p>
        </p:txBody>
      </p:sp>
    </p:spTree>
    <p:extLst>
      <p:ext uri="{BB962C8B-B14F-4D97-AF65-F5344CB8AC3E}">
        <p14:creationId xmlns:p14="http://schemas.microsoft.com/office/powerpoint/2010/main" val="2478134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DA9135E6-C7E8-4BC1-AF7F-774969543F3F}" type="datetimeFigureOut">
              <a:rPr lang="en-US"/>
              <a:pPr>
                <a:defRPr/>
              </a:pPr>
              <a:t>10/28/2013</a:t>
            </a:fld>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E7F6863D-E0B7-4A26-86EC-BDA07E6D943A}" type="slidenum">
              <a:rPr lang="en-US"/>
              <a:pPr>
                <a:defRPr/>
              </a:pPr>
              <a:t>‹#›</a:t>
            </a:fld>
            <a:endParaRPr lang="en-US"/>
          </a:p>
        </p:txBody>
      </p:sp>
    </p:spTree>
    <p:extLst>
      <p:ext uri="{BB962C8B-B14F-4D97-AF65-F5344CB8AC3E}">
        <p14:creationId xmlns:p14="http://schemas.microsoft.com/office/powerpoint/2010/main" val="3787146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263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hdr" sz="quarter"/>
          </p:nvPr>
        </p:nvSpPr>
        <p:spPr>
          <a:noFill/>
        </p:spPr>
        <p:txBody>
          <a:bodyPr/>
          <a:lstStyle/>
          <a:p>
            <a:r>
              <a:rPr lang="en-US" smtClean="0"/>
              <a:t>Author / Presentation title</a:t>
            </a:r>
          </a:p>
        </p:txBody>
      </p:sp>
      <p:sp>
        <p:nvSpPr>
          <p:cNvPr id="43011" name="Rectangle 9"/>
          <p:cNvSpPr>
            <a:spLocks noGrp="1" noChangeArrowheads="1"/>
          </p:cNvSpPr>
          <p:nvPr>
            <p:ph type="dt" sz="quarter" idx="1"/>
          </p:nvPr>
        </p:nvSpPr>
        <p:spPr>
          <a:noFill/>
        </p:spPr>
        <p:txBody>
          <a:bodyPr/>
          <a:lstStyle/>
          <a:p>
            <a:r>
              <a:rPr lang="en-US" smtClean="0"/>
              <a:t>10-10-2007</a:t>
            </a:r>
          </a:p>
        </p:txBody>
      </p:sp>
      <p:sp>
        <p:nvSpPr>
          <p:cNvPr id="43012" name="Rectangle 2"/>
          <p:cNvSpPr>
            <a:spLocks noGrp="1" noRot="1" noChangeAspect="1" noChangeArrowheads="1" noTextEdit="1"/>
          </p:cNvSpPr>
          <p:nvPr>
            <p:ph type="sldImg"/>
          </p:nvPr>
        </p:nvSpPr>
        <p:spPr>
          <a:xfrm>
            <a:off x="860425" y="919163"/>
            <a:ext cx="5138738" cy="3854450"/>
          </a:xfrm>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3994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hdr" sz="quarter"/>
          </p:nvPr>
        </p:nvSpPr>
        <p:spPr>
          <a:noFill/>
        </p:spPr>
        <p:txBody>
          <a:bodyPr/>
          <a:lstStyle/>
          <a:p>
            <a:r>
              <a:rPr lang="en-US" smtClean="0"/>
              <a:t>Author / Presentation title</a:t>
            </a:r>
          </a:p>
        </p:txBody>
      </p:sp>
      <p:sp>
        <p:nvSpPr>
          <p:cNvPr id="43011" name="Rectangle 9"/>
          <p:cNvSpPr>
            <a:spLocks noGrp="1" noChangeArrowheads="1"/>
          </p:cNvSpPr>
          <p:nvPr>
            <p:ph type="dt" sz="quarter" idx="1"/>
          </p:nvPr>
        </p:nvSpPr>
        <p:spPr>
          <a:noFill/>
        </p:spPr>
        <p:txBody>
          <a:bodyPr/>
          <a:lstStyle/>
          <a:p>
            <a:r>
              <a:rPr lang="en-US" smtClean="0"/>
              <a:t>10-10-2007</a:t>
            </a:r>
          </a:p>
        </p:txBody>
      </p:sp>
      <p:sp>
        <p:nvSpPr>
          <p:cNvPr id="43012" name="Rectangle 2"/>
          <p:cNvSpPr>
            <a:spLocks noGrp="1" noRot="1" noChangeAspect="1" noChangeArrowheads="1" noTextEdit="1"/>
          </p:cNvSpPr>
          <p:nvPr>
            <p:ph type="sldImg"/>
          </p:nvPr>
        </p:nvSpPr>
        <p:spPr>
          <a:xfrm>
            <a:off x="860425" y="919163"/>
            <a:ext cx="5138738" cy="3854450"/>
          </a:xfrm>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55796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hdr" sz="quarter"/>
          </p:nvPr>
        </p:nvSpPr>
        <p:spPr>
          <a:noFill/>
        </p:spPr>
        <p:txBody>
          <a:bodyPr/>
          <a:lstStyle/>
          <a:p>
            <a:r>
              <a:rPr lang="en-US" smtClean="0"/>
              <a:t>Author / Presentation title</a:t>
            </a:r>
          </a:p>
        </p:txBody>
      </p:sp>
      <p:sp>
        <p:nvSpPr>
          <p:cNvPr id="43011" name="Rectangle 9"/>
          <p:cNvSpPr>
            <a:spLocks noGrp="1" noChangeArrowheads="1"/>
          </p:cNvSpPr>
          <p:nvPr>
            <p:ph type="dt" sz="quarter" idx="1"/>
          </p:nvPr>
        </p:nvSpPr>
        <p:spPr>
          <a:noFill/>
        </p:spPr>
        <p:txBody>
          <a:bodyPr/>
          <a:lstStyle/>
          <a:p>
            <a:r>
              <a:rPr lang="en-US" smtClean="0"/>
              <a:t>10-10-2007</a:t>
            </a:r>
          </a:p>
        </p:txBody>
      </p:sp>
      <p:sp>
        <p:nvSpPr>
          <p:cNvPr id="43012" name="Rectangle 2"/>
          <p:cNvSpPr>
            <a:spLocks noGrp="1" noRot="1" noChangeAspect="1" noChangeArrowheads="1" noTextEdit="1"/>
          </p:cNvSpPr>
          <p:nvPr>
            <p:ph type="sldImg"/>
          </p:nvPr>
        </p:nvSpPr>
        <p:spPr>
          <a:xfrm>
            <a:off x="860425" y="919163"/>
            <a:ext cx="5138738" cy="3854450"/>
          </a:xfrm>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5530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hdr" sz="quarter"/>
          </p:nvPr>
        </p:nvSpPr>
        <p:spPr>
          <a:noFill/>
        </p:spPr>
        <p:txBody>
          <a:bodyPr/>
          <a:lstStyle/>
          <a:p>
            <a:r>
              <a:rPr lang="en-US" smtClean="0"/>
              <a:t>Author / Presentation title</a:t>
            </a:r>
          </a:p>
        </p:txBody>
      </p:sp>
      <p:sp>
        <p:nvSpPr>
          <p:cNvPr id="43011" name="Rectangle 9"/>
          <p:cNvSpPr>
            <a:spLocks noGrp="1" noChangeArrowheads="1"/>
          </p:cNvSpPr>
          <p:nvPr>
            <p:ph type="dt" sz="quarter" idx="1"/>
          </p:nvPr>
        </p:nvSpPr>
        <p:spPr>
          <a:noFill/>
        </p:spPr>
        <p:txBody>
          <a:bodyPr/>
          <a:lstStyle/>
          <a:p>
            <a:r>
              <a:rPr lang="en-US" smtClean="0"/>
              <a:t>10-10-2007</a:t>
            </a:r>
          </a:p>
        </p:txBody>
      </p:sp>
      <p:sp>
        <p:nvSpPr>
          <p:cNvPr id="43012" name="Rectangle 2"/>
          <p:cNvSpPr>
            <a:spLocks noGrp="1" noRot="1" noChangeAspect="1" noChangeArrowheads="1" noTextEdit="1"/>
          </p:cNvSpPr>
          <p:nvPr>
            <p:ph type="sldImg"/>
          </p:nvPr>
        </p:nvSpPr>
        <p:spPr>
          <a:xfrm>
            <a:off x="860425" y="919163"/>
            <a:ext cx="5138738" cy="3854450"/>
          </a:xfrm>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549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hdr" sz="quarter"/>
          </p:nvPr>
        </p:nvSpPr>
        <p:spPr>
          <a:noFill/>
        </p:spPr>
        <p:txBody>
          <a:bodyPr/>
          <a:lstStyle/>
          <a:p>
            <a:r>
              <a:rPr lang="en-US" smtClean="0"/>
              <a:t>Author / Presentation title</a:t>
            </a:r>
          </a:p>
        </p:txBody>
      </p:sp>
      <p:sp>
        <p:nvSpPr>
          <p:cNvPr id="43011" name="Rectangle 9"/>
          <p:cNvSpPr>
            <a:spLocks noGrp="1" noChangeArrowheads="1"/>
          </p:cNvSpPr>
          <p:nvPr>
            <p:ph type="dt" sz="quarter" idx="1"/>
          </p:nvPr>
        </p:nvSpPr>
        <p:spPr>
          <a:noFill/>
        </p:spPr>
        <p:txBody>
          <a:bodyPr/>
          <a:lstStyle/>
          <a:p>
            <a:r>
              <a:rPr lang="en-US" smtClean="0"/>
              <a:t>10-10-2007</a:t>
            </a:r>
          </a:p>
        </p:txBody>
      </p:sp>
      <p:sp>
        <p:nvSpPr>
          <p:cNvPr id="43012" name="Rectangle 2"/>
          <p:cNvSpPr>
            <a:spLocks noGrp="1" noRot="1" noChangeAspect="1" noChangeArrowheads="1" noTextEdit="1"/>
          </p:cNvSpPr>
          <p:nvPr>
            <p:ph type="sldImg"/>
          </p:nvPr>
        </p:nvSpPr>
        <p:spPr>
          <a:xfrm>
            <a:off x="860425" y="919163"/>
            <a:ext cx="5138738" cy="3854450"/>
          </a:xfrm>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8812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2856F7A5-E385-4112-BB0E-1BABCFAB4619}" type="datetime3">
              <a:rPr lang="en-US" smtClean="0"/>
              <a:pPr>
                <a:defRPr/>
              </a:pPr>
              <a:t>28 October 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F5AA95C9-BA00-483F-8B1E-54BE3F7CCB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48B56564-3765-4808-A3E4-B69BB4AB1F10}" type="datetime3">
              <a:rPr lang="en-US" smtClean="0"/>
              <a:pPr>
                <a:defRPr/>
              </a:pPr>
              <a:t>28 October 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7C68730F-AC05-4F7A-95D4-B69303596C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6388" y="1485900"/>
            <a:ext cx="4189412"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5900"/>
            <a:ext cx="41910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83FF0FC5-78C9-4323-A233-1A0C67847E94}" type="datetime3">
              <a:rPr lang="en-US" smtClean="0"/>
              <a:pPr>
                <a:defRPr/>
              </a:pPr>
              <a:t>28 October 2013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A4B6C705-B2EA-47DF-BB3D-86717E9C2A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1"/>
          <p:cNvSpPr>
            <a:spLocks noGrp="1" noChangeArrowheads="1"/>
          </p:cNvSpPr>
          <p:nvPr>
            <p:ph type="dt" sz="half" idx="10"/>
          </p:nvPr>
        </p:nvSpPr>
        <p:spPr>
          <a:ln/>
        </p:spPr>
        <p:txBody>
          <a:bodyPr/>
          <a:lstStyle>
            <a:lvl1pPr>
              <a:defRPr/>
            </a:lvl1pPr>
          </a:lstStyle>
          <a:p>
            <a:pPr>
              <a:defRPr/>
            </a:pPr>
            <a:fld id="{AF3C204A-CCB9-41AA-BBBF-A66E3D140EAA}" type="datetime3">
              <a:rPr lang="en-US" smtClean="0"/>
              <a:pPr>
                <a:defRPr/>
              </a:pPr>
              <a:t>28 October 2013</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4B960078-37AE-4489-81B1-9D44B28C99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E6ADC9F5-9053-408F-8D19-1C576F00E324}" type="datetime3">
              <a:rPr lang="en-US" smtClean="0"/>
              <a:pPr>
                <a:defRPr/>
              </a:pPr>
              <a:t>28 October 2013</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BC6CA590-F7CC-40A4-B1CD-09443DB88C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92EA9960-173C-4A56-A2B4-6A6A7AF1E9D8}" type="datetime3">
              <a:rPr lang="en-US" smtClean="0"/>
              <a:pPr>
                <a:defRPr/>
              </a:pPr>
              <a:t>28 October 2013</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27091A55-27A4-41D2-803C-362F6FE5E2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521A74AD-8E73-4DBA-9BC5-A837F0D408CB}" type="datetime3">
              <a:rPr lang="en-US" smtClean="0"/>
              <a:pPr>
                <a:defRPr/>
              </a:pPr>
              <a:t>28 October 2013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AB3E4168-3D20-4567-A184-154C3C3376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BC2E4026-0526-4424-B191-895CD7E6AC07}" type="datetime3">
              <a:rPr lang="en-US" smtClean="0"/>
              <a:pPr>
                <a:defRPr/>
              </a:pPr>
              <a:t>28 October 2013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AEFC20E2-5129-46FF-A113-9277C48722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dt" sz="half" idx="10"/>
          </p:nvPr>
        </p:nvSpPr>
        <p:spPr>
          <a:ln/>
        </p:spPr>
        <p:txBody>
          <a:bodyPr/>
          <a:lstStyle>
            <a:lvl1pPr>
              <a:defRPr/>
            </a:lvl1pPr>
          </a:lstStyle>
          <a:p>
            <a:pPr>
              <a:defRPr/>
            </a:pPr>
            <a:fld id="{E8D11404-53B0-4471-AE43-8CB90BB6FC81}" type="datetime3">
              <a:rPr lang="en-US" smtClean="0"/>
              <a:pPr>
                <a:defRPr/>
              </a:pPr>
              <a:t>28 October 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T-Systems North America Confidential </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B5BB76BB-B5D1-4B3D-99BF-5927D54E3A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51" name="Rectangle 59"/>
          <p:cNvSpPr>
            <a:spLocks noGrp="1" noChangeArrowheads="1"/>
          </p:cNvSpPr>
          <p:nvPr>
            <p:ph type="body" idx="1"/>
          </p:nvPr>
        </p:nvSpPr>
        <p:spPr bwMode="auto">
          <a:xfrm>
            <a:off x="306388" y="1485900"/>
            <a:ext cx="8532812"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2" name="Rectangle 60"/>
          <p:cNvSpPr>
            <a:spLocks noGrp="1" noChangeArrowheads="1"/>
          </p:cNvSpPr>
          <p:nvPr>
            <p:ph type="title"/>
          </p:nvPr>
        </p:nvSpPr>
        <p:spPr bwMode="auto">
          <a:xfrm>
            <a:off x="304800" y="225425"/>
            <a:ext cx="8534400" cy="1260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5611" name="Rectangle 11"/>
          <p:cNvSpPr>
            <a:spLocks noGrp="1" noChangeArrowheads="1"/>
          </p:cNvSpPr>
          <p:nvPr>
            <p:ph type="dt" sz="half" idx="2"/>
          </p:nvPr>
        </p:nvSpPr>
        <p:spPr bwMode="auto">
          <a:xfrm>
            <a:off x="304800" y="6629400"/>
            <a:ext cx="1447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latin typeface="+mn-lt"/>
                <a:cs typeface="+mn-cs"/>
              </a:defRPr>
            </a:lvl1pPr>
          </a:lstStyle>
          <a:p>
            <a:pPr>
              <a:defRPr/>
            </a:pPr>
            <a:fld id="{54332577-2F14-4E4D-A474-D7DA90CCD2FD}" type="datetime3">
              <a:rPr lang="en-US" smtClean="0"/>
              <a:pPr>
                <a:defRPr/>
              </a:pPr>
              <a:t>28 October 2013</a:t>
            </a:fld>
            <a:endParaRPr lang="en-US"/>
          </a:p>
        </p:txBody>
      </p:sp>
      <p:sp>
        <p:nvSpPr>
          <p:cNvPr id="25612" name="Rectangle 12"/>
          <p:cNvSpPr>
            <a:spLocks noGrp="1" noChangeArrowheads="1"/>
          </p:cNvSpPr>
          <p:nvPr>
            <p:ph type="ftr" sz="quarter" idx="3"/>
          </p:nvPr>
        </p:nvSpPr>
        <p:spPr bwMode="auto">
          <a:xfrm>
            <a:off x="1981200" y="6629400"/>
            <a:ext cx="571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mn-lt"/>
                <a:cs typeface="+mn-cs"/>
              </a:defRPr>
            </a:lvl1pPr>
          </a:lstStyle>
          <a:p>
            <a:pPr>
              <a:defRPr/>
            </a:pPr>
            <a:r>
              <a:rPr lang="en-US" dirty="0" smtClean="0"/>
              <a:t>T-Systems North America Confidential </a:t>
            </a:r>
            <a:endParaRPr lang="en-US" dirty="0"/>
          </a:p>
        </p:txBody>
      </p:sp>
      <p:sp>
        <p:nvSpPr>
          <p:cNvPr id="25613" name="Rectangle 13"/>
          <p:cNvSpPr>
            <a:spLocks noGrp="1" noChangeArrowheads="1"/>
          </p:cNvSpPr>
          <p:nvPr>
            <p:ph type="sldNum" sz="quarter" idx="4"/>
          </p:nvPr>
        </p:nvSpPr>
        <p:spPr bwMode="auto">
          <a:xfrm>
            <a:off x="7924800" y="6629400"/>
            <a:ext cx="9144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cs typeface="+mn-cs"/>
              </a:defRPr>
            </a:lvl1pPr>
          </a:lstStyle>
          <a:p>
            <a:pPr>
              <a:defRPr/>
            </a:pPr>
            <a:fld id="{4261E00D-4601-4A48-BF78-5ACAD45E53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hdr="0" ftr="0" dt="0"/>
  <p:txStyles>
    <p:titleStyle>
      <a:lvl1pPr algn="l" rtl="0" eaLnBrk="0" fontAlgn="base" hangingPunct="0">
        <a:lnSpc>
          <a:spcPct val="90000"/>
        </a:lnSpc>
        <a:spcBef>
          <a:spcPct val="25000"/>
        </a:spcBef>
        <a:spcAft>
          <a:spcPct val="0"/>
        </a:spcAft>
        <a:defRPr sz="2800">
          <a:solidFill>
            <a:schemeClr val="tx2"/>
          </a:solidFill>
          <a:latin typeface="+mj-lt"/>
          <a:ea typeface="+mj-ea"/>
          <a:cs typeface="+mj-cs"/>
        </a:defRPr>
      </a:lvl1pPr>
      <a:lvl2pPr algn="l" rtl="0" eaLnBrk="0" fontAlgn="base" hangingPunct="0">
        <a:lnSpc>
          <a:spcPct val="90000"/>
        </a:lnSpc>
        <a:spcBef>
          <a:spcPct val="25000"/>
        </a:spcBef>
        <a:spcAft>
          <a:spcPct val="0"/>
        </a:spcAft>
        <a:defRPr sz="2800">
          <a:solidFill>
            <a:schemeClr val="tx2"/>
          </a:solidFill>
          <a:latin typeface="Tele-GroteskNor" pitchFamily="2" charset="0"/>
          <a:cs typeface="Arial" charset="0"/>
        </a:defRPr>
      </a:lvl2pPr>
      <a:lvl3pPr algn="l" rtl="0" eaLnBrk="0" fontAlgn="base" hangingPunct="0">
        <a:lnSpc>
          <a:spcPct val="90000"/>
        </a:lnSpc>
        <a:spcBef>
          <a:spcPct val="25000"/>
        </a:spcBef>
        <a:spcAft>
          <a:spcPct val="0"/>
        </a:spcAft>
        <a:defRPr sz="2800">
          <a:solidFill>
            <a:schemeClr val="tx2"/>
          </a:solidFill>
          <a:latin typeface="Tele-GroteskNor" pitchFamily="2" charset="0"/>
          <a:cs typeface="Arial" charset="0"/>
        </a:defRPr>
      </a:lvl3pPr>
      <a:lvl4pPr algn="l" rtl="0" eaLnBrk="0" fontAlgn="base" hangingPunct="0">
        <a:lnSpc>
          <a:spcPct val="90000"/>
        </a:lnSpc>
        <a:spcBef>
          <a:spcPct val="25000"/>
        </a:spcBef>
        <a:spcAft>
          <a:spcPct val="0"/>
        </a:spcAft>
        <a:defRPr sz="2800">
          <a:solidFill>
            <a:schemeClr val="tx2"/>
          </a:solidFill>
          <a:latin typeface="Tele-GroteskNor" pitchFamily="2" charset="0"/>
          <a:cs typeface="Arial" charset="0"/>
        </a:defRPr>
      </a:lvl4pPr>
      <a:lvl5pPr algn="l" rtl="0" eaLnBrk="0" fontAlgn="base" hangingPunct="0">
        <a:lnSpc>
          <a:spcPct val="90000"/>
        </a:lnSpc>
        <a:spcBef>
          <a:spcPct val="25000"/>
        </a:spcBef>
        <a:spcAft>
          <a:spcPct val="0"/>
        </a:spcAft>
        <a:defRPr sz="2800">
          <a:solidFill>
            <a:schemeClr val="tx2"/>
          </a:solidFill>
          <a:latin typeface="Tele-GroteskNor" pitchFamily="2" charset="0"/>
          <a:cs typeface="Arial" charset="0"/>
        </a:defRPr>
      </a:lvl5pPr>
      <a:lvl6pPr marL="457200" algn="l" rtl="0" fontAlgn="base">
        <a:lnSpc>
          <a:spcPct val="90000"/>
        </a:lnSpc>
        <a:spcBef>
          <a:spcPct val="25000"/>
        </a:spcBef>
        <a:spcAft>
          <a:spcPct val="0"/>
        </a:spcAft>
        <a:defRPr sz="2800">
          <a:solidFill>
            <a:schemeClr val="tx2"/>
          </a:solidFill>
          <a:latin typeface="Tele-GroteskNor" pitchFamily="2" charset="0"/>
          <a:cs typeface="Arial" charset="0"/>
        </a:defRPr>
      </a:lvl6pPr>
      <a:lvl7pPr marL="914400" algn="l" rtl="0" fontAlgn="base">
        <a:lnSpc>
          <a:spcPct val="90000"/>
        </a:lnSpc>
        <a:spcBef>
          <a:spcPct val="25000"/>
        </a:spcBef>
        <a:spcAft>
          <a:spcPct val="0"/>
        </a:spcAft>
        <a:defRPr sz="2800">
          <a:solidFill>
            <a:schemeClr val="tx2"/>
          </a:solidFill>
          <a:latin typeface="Tele-GroteskNor" pitchFamily="2" charset="0"/>
          <a:cs typeface="Arial" charset="0"/>
        </a:defRPr>
      </a:lvl7pPr>
      <a:lvl8pPr marL="1371600" algn="l" rtl="0" fontAlgn="base">
        <a:lnSpc>
          <a:spcPct val="90000"/>
        </a:lnSpc>
        <a:spcBef>
          <a:spcPct val="25000"/>
        </a:spcBef>
        <a:spcAft>
          <a:spcPct val="0"/>
        </a:spcAft>
        <a:defRPr sz="2800">
          <a:solidFill>
            <a:schemeClr val="tx2"/>
          </a:solidFill>
          <a:latin typeface="Tele-GroteskNor" pitchFamily="2" charset="0"/>
          <a:cs typeface="Arial" charset="0"/>
        </a:defRPr>
      </a:lvl8pPr>
      <a:lvl9pPr marL="1828800" algn="l" rtl="0" fontAlgn="base">
        <a:lnSpc>
          <a:spcPct val="90000"/>
        </a:lnSpc>
        <a:spcBef>
          <a:spcPct val="25000"/>
        </a:spcBef>
        <a:spcAft>
          <a:spcPct val="0"/>
        </a:spcAft>
        <a:defRPr sz="2800">
          <a:solidFill>
            <a:schemeClr val="tx2"/>
          </a:solidFill>
          <a:latin typeface="Tele-GroteskNor" pitchFamily="2" charset="0"/>
          <a:cs typeface="Arial" charset="0"/>
        </a:defRPr>
      </a:lvl9pPr>
    </p:titleStyle>
    <p:bodyStyle>
      <a:lvl1pPr marL="223838" indent="-223838"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ea typeface="+mn-ea"/>
          <a:cs typeface="+mn-cs"/>
        </a:defRPr>
      </a:lvl1pPr>
      <a:lvl2pPr marL="596900" indent="-242888"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2pPr>
      <a:lvl3pPr marL="952500" indent="-242888"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3pPr>
      <a:lvl4pPr marL="1316038" indent="-222250"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4pPr>
      <a:lvl5pPr marL="1670050" indent="-23336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5pPr>
      <a:lvl6pPr marL="2127250" indent="-233363"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6pPr>
      <a:lvl7pPr marL="2584450" indent="-233363"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7pPr>
      <a:lvl8pPr marL="3041650" indent="-233363"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8pPr>
      <a:lvl9pPr marL="3498850" indent="-233363"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chemeClr val="bg1"/>
            </a:gs>
            <a:gs pos="100000">
              <a:srgbClr val="999999"/>
            </a:gs>
          </a:gsLst>
          <a:lin ang="5400000" scaled="1"/>
        </a:grad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gray">
          <a:xfrm>
            <a:off x="4572000" y="5129213"/>
            <a:ext cx="3175" cy="250825"/>
          </a:xfrm>
          <a:prstGeom prst="rect">
            <a:avLst/>
          </a:prstGeom>
          <a:solidFill>
            <a:schemeClr val="bg1"/>
          </a:solidFill>
          <a:ln w="3175" algn="ctr">
            <a:solidFill>
              <a:schemeClr val="bg1"/>
            </a:solidFill>
            <a:miter lim="800000"/>
            <a:headEnd/>
            <a:tailEnd/>
          </a:ln>
          <a:effectLst/>
        </p:spPr>
        <p:txBody>
          <a:bodyPr wrap="none" lIns="0" tIns="0" rIns="0" bIns="0" anchor="ctr">
            <a:spAutoFit/>
          </a:bodyPr>
          <a:lstStyle/>
          <a:p>
            <a:pPr algn="ctr" eaLnBrk="0" hangingPunct="0">
              <a:lnSpc>
                <a:spcPct val="90000"/>
              </a:lnSpc>
              <a:spcAft>
                <a:spcPct val="50000"/>
              </a:spcAft>
              <a:buClr>
                <a:schemeClr val="tx1"/>
              </a:buClr>
              <a:buSzPct val="75000"/>
              <a:buFont typeface="Wingdings" pitchFamily="2" charset="2"/>
              <a:buNone/>
              <a:defRPr/>
            </a:pPr>
            <a:endParaRPr lang="en-US">
              <a:latin typeface="Tele-GroteskNor" pitchFamily="2" charset="0"/>
              <a:cs typeface="+mn-cs"/>
            </a:endParaRPr>
          </a:p>
        </p:txBody>
      </p:sp>
      <p:sp>
        <p:nvSpPr>
          <p:cNvPr id="10" name="Rectangle 3"/>
          <p:cNvSpPr>
            <a:spLocks noChangeArrowheads="1"/>
          </p:cNvSpPr>
          <p:nvPr/>
        </p:nvSpPr>
        <p:spPr bwMode="gray">
          <a:xfrm>
            <a:off x="306388" y="3962400"/>
            <a:ext cx="8534400" cy="2590800"/>
          </a:xfrm>
          <a:prstGeom prst="rect">
            <a:avLst/>
          </a:prstGeom>
          <a:solidFill>
            <a:schemeClr val="bg1"/>
          </a:solidFill>
          <a:ln w="12700" algn="ctr">
            <a:noFill/>
            <a:miter lim="800000"/>
            <a:headEnd/>
            <a:tailEnd/>
          </a:ln>
          <a:effectLst/>
        </p:spPr>
        <p:txBody>
          <a:bodyPr wrap="none" lIns="0" tIns="0" rIns="0" bIns="0" anchor="ctr"/>
          <a:lstStyle/>
          <a:p>
            <a:pPr algn="ctr" eaLnBrk="0" hangingPunct="0">
              <a:lnSpc>
                <a:spcPct val="90000"/>
              </a:lnSpc>
              <a:spcAft>
                <a:spcPct val="50000"/>
              </a:spcAft>
              <a:buClr>
                <a:schemeClr val="tx1"/>
              </a:buClr>
              <a:buSzPct val="75000"/>
              <a:buFont typeface="Wingdings" pitchFamily="2" charset="2"/>
              <a:buNone/>
              <a:defRPr/>
            </a:pPr>
            <a:endParaRPr lang="en-US">
              <a:latin typeface="Tele-GroteskNor" pitchFamily="2" charset="0"/>
              <a:cs typeface="+mn-cs"/>
            </a:endParaRPr>
          </a:p>
        </p:txBody>
      </p:sp>
      <p:sp>
        <p:nvSpPr>
          <p:cNvPr id="11" name="Rectangle 4"/>
          <p:cNvSpPr>
            <a:spLocks noChangeArrowheads="1"/>
          </p:cNvSpPr>
          <p:nvPr/>
        </p:nvSpPr>
        <p:spPr bwMode="gray">
          <a:xfrm>
            <a:off x="304800" y="3962400"/>
            <a:ext cx="8534400" cy="2590800"/>
          </a:xfrm>
          <a:prstGeom prst="rect">
            <a:avLst/>
          </a:prstGeom>
          <a:solidFill>
            <a:schemeClr val="bg1"/>
          </a:solidFill>
          <a:ln w="12700" algn="ctr">
            <a:noFill/>
            <a:miter lim="800000"/>
            <a:headEnd/>
            <a:tailEnd/>
          </a:ln>
          <a:effectLst/>
        </p:spPr>
        <p:txBody>
          <a:bodyPr wrap="none" lIns="0" tIns="0" rIns="0" bIns="0" anchor="ctr"/>
          <a:lstStyle/>
          <a:p>
            <a:pPr algn="ctr" eaLnBrk="0" hangingPunct="0">
              <a:lnSpc>
                <a:spcPct val="90000"/>
              </a:lnSpc>
              <a:spcAft>
                <a:spcPct val="50000"/>
              </a:spcAft>
              <a:buClr>
                <a:schemeClr val="tx1"/>
              </a:buClr>
              <a:buSzPct val="75000"/>
              <a:buFont typeface="Wingdings" pitchFamily="2" charset="2"/>
              <a:buNone/>
              <a:defRPr/>
            </a:pPr>
            <a:endParaRPr lang="en-US">
              <a:latin typeface="Tele-GroteskNor" pitchFamily="2" charset="0"/>
              <a:cs typeface="+mn-cs"/>
            </a:endParaRPr>
          </a:p>
        </p:txBody>
      </p:sp>
      <p:pic>
        <p:nvPicPr>
          <p:cNvPr id="3077" name="Picture 7" descr="TSY_PPT_Label_neu"/>
          <p:cNvPicPr preferRelativeResize="0">
            <a:picLocks noChangeAspect="1" noChangeArrowheads="1"/>
          </p:cNvPicPr>
          <p:nvPr/>
        </p:nvPicPr>
        <p:blipFill>
          <a:blip r:embed="rId2" cstate="print"/>
          <a:srcRect r="84" b="1210"/>
          <a:stretch>
            <a:fillRect/>
          </a:stretch>
        </p:blipFill>
        <p:spPr bwMode="gray">
          <a:xfrm>
            <a:off x="304800" y="5954713"/>
            <a:ext cx="8524875"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Tele-GroteskNor" pitchFamily="2" charset="0"/>
          <a:cs typeface="Arial" charset="0"/>
        </a:defRPr>
      </a:lvl2pPr>
      <a:lvl3pPr algn="l" rtl="0" eaLnBrk="0" fontAlgn="base" hangingPunct="0">
        <a:lnSpc>
          <a:spcPct val="90000"/>
        </a:lnSpc>
        <a:spcBef>
          <a:spcPct val="0"/>
        </a:spcBef>
        <a:spcAft>
          <a:spcPct val="0"/>
        </a:spcAft>
        <a:defRPr sz="2800">
          <a:solidFill>
            <a:schemeClr val="tx2"/>
          </a:solidFill>
          <a:latin typeface="Tele-GroteskNor" pitchFamily="2" charset="0"/>
          <a:cs typeface="Arial" charset="0"/>
        </a:defRPr>
      </a:lvl3pPr>
      <a:lvl4pPr algn="l" rtl="0" eaLnBrk="0" fontAlgn="base" hangingPunct="0">
        <a:lnSpc>
          <a:spcPct val="90000"/>
        </a:lnSpc>
        <a:spcBef>
          <a:spcPct val="0"/>
        </a:spcBef>
        <a:spcAft>
          <a:spcPct val="0"/>
        </a:spcAft>
        <a:defRPr sz="2800">
          <a:solidFill>
            <a:schemeClr val="tx2"/>
          </a:solidFill>
          <a:latin typeface="Tele-GroteskNor" pitchFamily="2" charset="0"/>
          <a:cs typeface="Arial" charset="0"/>
        </a:defRPr>
      </a:lvl4pPr>
      <a:lvl5pPr algn="l" rtl="0" eaLnBrk="0" fontAlgn="base" hangingPunct="0">
        <a:lnSpc>
          <a:spcPct val="90000"/>
        </a:lnSpc>
        <a:spcBef>
          <a:spcPct val="0"/>
        </a:spcBef>
        <a:spcAft>
          <a:spcPct val="0"/>
        </a:spcAft>
        <a:defRPr sz="2800">
          <a:solidFill>
            <a:schemeClr val="tx2"/>
          </a:solidFill>
          <a:latin typeface="Tele-GroteskNor" pitchFamily="2" charset="0"/>
          <a:cs typeface="Arial" charset="0"/>
        </a:defRPr>
      </a:lvl5pPr>
      <a:lvl6pPr marL="457200" algn="l" rtl="0" fontAlgn="base">
        <a:lnSpc>
          <a:spcPct val="90000"/>
        </a:lnSpc>
        <a:spcBef>
          <a:spcPct val="0"/>
        </a:spcBef>
        <a:spcAft>
          <a:spcPct val="0"/>
        </a:spcAft>
        <a:defRPr sz="2800">
          <a:solidFill>
            <a:schemeClr val="tx2"/>
          </a:solidFill>
          <a:latin typeface="Tele-GroteskNor" pitchFamily="2" charset="0"/>
          <a:cs typeface="Arial" charset="0"/>
        </a:defRPr>
      </a:lvl6pPr>
      <a:lvl7pPr marL="914400" algn="l" rtl="0" fontAlgn="base">
        <a:lnSpc>
          <a:spcPct val="90000"/>
        </a:lnSpc>
        <a:spcBef>
          <a:spcPct val="0"/>
        </a:spcBef>
        <a:spcAft>
          <a:spcPct val="0"/>
        </a:spcAft>
        <a:defRPr sz="2800">
          <a:solidFill>
            <a:schemeClr val="tx2"/>
          </a:solidFill>
          <a:latin typeface="Tele-GroteskNor" pitchFamily="2" charset="0"/>
          <a:cs typeface="Arial" charset="0"/>
        </a:defRPr>
      </a:lvl7pPr>
      <a:lvl8pPr marL="1371600" algn="l" rtl="0" fontAlgn="base">
        <a:lnSpc>
          <a:spcPct val="90000"/>
        </a:lnSpc>
        <a:spcBef>
          <a:spcPct val="0"/>
        </a:spcBef>
        <a:spcAft>
          <a:spcPct val="0"/>
        </a:spcAft>
        <a:defRPr sz="2800">
          <a:solidFill>
            <a:schemeClr val="tx2"/>
          </a:solidFill>
          <a:latin typeface="Tele-GroteskNor" pitchFamily="2" charset="0"/>
          <a:cs typeface="Arial" charset="0"/>
        </a:defRPr>
      </a:lvl8pPr>
      <a:lvl9pPr marL="1828800" algn="l" rtl="0" fontAlgn="base">
        <a:lnSpc>
          <a:spcPct val="90000"/>
        </a:lnSpc>
        <a:spcBef>
          <a:spcPct val="0"/>
        </a:spcBef>
        <a:spcAft>
          <a:spcPct val="0"/>
        </a:spcAft>
        <a:defRPr sz="2800">
          <a:solidFill>
            <a:schemeClr val="tx2"/>
          </a:solidFill>
          <a:latin typeface="Tele-GroteskNor" pitchFamily="2" charset="0"/>
          <a:cs typeface="Arial" charset="0"/>
        </a:defRPr>
      </a:lvl9pPr>
    </p:titleStyle>
    <p:bodyStyle>
      <a:lvl1pPr marL="222250" indent="-222250"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ea typeface="+mn-ea"/>
          <a:cs typeface="+mn-cs"/>
        </a:defRPr>
      </a:lvl1pPr>
      <a:lvl2pPr marL="582613" indent="-222250"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2pPr>
      <a:lvl3pPr marL="941388" indent="-22066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3pPr>
      <a:lvl4pPr marL="1209675" indent="-13811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4pPr>
      <a:lvl5pPr marL="1662113" indent="-230188"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5pPr>
      <a:lvl6pPr marL="2119313" indent="-230188"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6pPr>
      <a:lvl7pPr marL="2576513" indent="-230188"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7pPr>
      <a:lvl8pPr marL="3033713" indent="-230188"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8pPr>
      <a:lvl9pPr marL="3490913" indent="-230188" algn="l" rtl="0" fontAlgn="base">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til-officialsite.com/IntellectualPropertyRights/IntellectualPropertyRights.aspx" TargetMode="External"/><Relationship Id="rId1" Type="http://schemas.openxmlformats.org/officeDocument/2006/relationships/slideLayout" Target="../slideLayouts/slideLayout1.xml"/><Relationship Id="rId5" Type="http://schemas.openxmlformats.org/officeDocument/2006/relationships/hyperlink" Target="http://www.itil-officialsite.com/"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vBguassbAz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itil-officialsite.com/"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www.itil-officialsite.com/" TargetMode="External"/><Relationship Id="rId3" Type="http://schemas.openxmlformats.org/officeDocument/2006/relationships/image" Target="../media/image5.png"/><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www.itil-officialsite.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theprisminstitute.org/" TargetMode="External"/><Relationship Id="rId2" Type="http://schemas.openxmlformats.org/officeDocument/2006/relationships/hyperlink" Target="http://www.theprisminstitute.org/Global_priSM_I/priSM_Public_Document_Library_files/1955_prisM_Handbook_v7.2.pdf"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Enterprise_architecture"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best-management-practice.com/gempdf/itsmf_an_introductory_overview_of_itil_v3.pdf" TargetMode="External"/><Relationship Id="rId7" Type="http://schemas.openxmlformats.org/officeDocument/2006/relationships/hyperlink" Target="http://www.kotterinternational.com/ResourceItemView?MediaID=f1244856-92cf-42d9-8bff-d30dfd0d79b4" TargetMode="External"/><Relationship Id="rId2" Type="http://schemas.openxmlformats.org/officeDocument/2006/relationships/hyperlink" Target="http://www.best-management-practice.com/Online-Shop/IT-Service-Management-ITIL/ITIL-2007-Edition/The-Introduction-to-the-ITIL-Service-Lifecycle/?DI=582435" TargetMode="External"/><Relationship Id="rId1" Type="http://schemas.openxmlformats.org/officeDocument/2006/relationships/slideLayout" Target="../slideLayouts/slideLayout1.xml"/><Relationship Id="rId6" Type="http://schemas.openxmlformats.org/officeDocument/2006/relationships/hyperlink" Target="http://www.pinkelephant.com/Products/PinkPUBLICATIONS/PinkBOOKS.htm" TargetMode="External"/><Relationship Id="rId5" Type="http://schemas.openxmlformats.org/officeDocument/2006/relationships/hyperlink" Target="http://www.itsmwatch.com/img/VisOpsChapter1.pdf" TargetMode="External"/><Relationship Id="rId4" Type="http://schemas.openxmlformats.org/officeDocument/2006/relationships/hyperlink" Target="http://blog.simplilearn.com/it-service-management/defining-requirements-service-v-model-approach-itil-v3" TargetMode="External"/><Relationship Id="rId9"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hyperlink" Target="http://www.plexent.com/" TargetMode="External"/><Relationship Id="rId3" Type="http://schemas.openxmlformats.org/officeDocument/2006/relationships/hyperlink" Target="https://itsmfusa.site-ym.com/group/Chicago" TargetMode="External"/><Relationship Id="rId7" Type="http://schemas.openxmlformats.org/officeDocument/2006/relationships/hyperlink" Target="http://www.itsmfi.org/" TargetMode="External"/><Relationship Id="rId12" Type="http://schemas.openxmlformats.org/officeDocument/2006/relationships/image" Target="../media/image5.png"/><Relationship Id="rId2" Type="http://schemas.openxmlformats.org/officeDocument/2006/relationships/hyperlink" Target="http://www.itsmfusa.org/" TargetMode="External"/><Relationship Id="rId1" Type="http://schemas.openxmlformats.org/officeDocument/2006/relationships/slideLayout" Target="../slideLayouts/slideLayout1.xml"/><Relationship Id="rId6" Type="http://schemas.openxmlformats.org/officeDocument/2006/relationships/hyperlink" Target="http://www.itil-officialsite.com/" TargetMode="External"/><Relationship Id="rId11" Type="http://schemas.openxmlformats.org/officeDocument/2006/relationships/hyperlink" Target="http://www.itskeptic.org/" TargetMode="External"/><Relationship Id="rId5" Type="http://schemas.openxmlformats.org/officeDocument/2006/relationships/hyperlink" Target="http://www.youtube.com/watch?v=M9_0_BkqwzM" TargetMode="External"/><Relationship Id="rId10" Type="http://schemas.openxmlformats.org/officeDocument/2006/relationships/hyperlink" Target="http://online.pinkelephant.com/PinkEducationeITILOverview.htm" TargetMode="External"/><Relationship Id="rId4" Type="http://schemas.openxmlformats.org/officeDocument/2006/relationships/hyperlink" Target="https://itsmfusa.site-ym.com/group/Heartland" TargetMode="External"/><Relationship Id="rId9" Type="http://schemas.openxmlformats.org/officeDocument/2006/relationships/hyperlink" Target="http://www.pinkelephant.co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hyperlink" Target="http://technet.microsoft.com/en-us/library/cc506049.aspx" TargetMode="External"/><Relationship Id="rId5" Type="http://schemas.openxmlformats.org/officeDocument/2006/relationships/image" Target="../media/image33.w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image" Target="../media/image41.wmf"/><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T_service_management"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www.itil-officialsite.com/" TargetMode="External"/><Relationship Id="rId5" Type="http://schemas.openxmlformats.org/officeDocument/2006/relationships/image" Target="../media/image5.png"/><Relationship Id="rId4" Type="http://schemas.openxmlformats.org/officeDocument/2006/relationships/hyperlink" Target="http://en.wikipedia.org/wiki/ISO/IEC_200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41325" y="4865987"/>
            <a:ext cx="8305634" cy="1077218"/>
          </a:xfrm>
          <a:prstGeom prst="rect">
            <a:avLst/>
          </a:prstGeom>
          <a:noFill/>
          <a:ln w="9525">
            <a:noFill/>
            <a:miter lim="800000"/>
            <a:headEnd/>
            <a:tailEnd/>
          </a:ln>
        </p:spPr>
        <p:txBody>
          <a:bodyPr wrap="square">
            <a:spAutoFit/>
          </a:bodyPr>
          <a:lstStyle/>
          <a:p>
            <a:r>
              <a:rPr lang="en-US" sz="3200" dirty="0" smtClean="0">
                <a:solidFill>
                  <a:srgbClr val="E20074"/>
                </a:solidFill>
                <a:latin typeface="Tele-GroteskNor" pitchFamily="2" charset="0"/>
              </a:rPr>
              <a:t>Introduction to ITIL V3</a:t>
            </a:r>
            <a:endParaRPr lang="en-US" sz="2000" dirty="0">
              <a:solidFill>
                <a:srgbClr val="E20074"/>
              </a:solidFill>
              <a:latin typeface="Tele-GroteskNor" pitchFamily="2" charset="0"/>
            </a:endParaRPr>
          </a:p>
          <a:p>
            <a:r>
              <a:rPr lang="en-US" sz="1600" dirty="0" smtClean="0">
                <a:latin typeface="Tele-GroteskNor" pitchFamily="2" charset="0"/>
              </a:rPr>
              <a:t>October 22</a:t>
            </a:r>
            <a:r>
              <a:rPr lang="en-US" sz="1600" baseline="30000" dirty="0" smtClean="0">
                <a:latin typeface="Tele-GroteskNor" pitchFamily="2" charset="0"/>
              </a:rPr>
              <a:t>nd</a:t>
            </a:r>
            <a:r>
              <a:rPr lang="en-US" sz="1600" dirty="0" smtClean="0">
                <a:latin typeface="Tele-GroteskNor" pitchFamily="2" charset="0"/>
              </a:rPr>
              <a:t> 2013 </a:t>
            </a:r>
          </a:p>
          <a:p>
            <a:r>
              <a:rPr lang="en-US" sz="1600" dirty="0" smtClean="0">
                <a:latin typeface="Tele-GroteskNor" pitchFamily="2" charset="0"/>
              </a:rPr>
              <a:t>Ron Young – Sr. Infrastructure Strategist</a:t>
            </a:r>
            <a:endParaRPr lang="en-US" sz="1600" dirty="0">
              <a:latin typeface="Tele-GroteskNor" pitchFamily="2" charset="0"/>
            </a:endParaRPr>
          </a:p>
        </p:txBody>
      </p:sp>
      <p:pic>
        <p:nvPicPr>
          <p:cNvPr id="135170" name="Picture 2"/>
          <p:cNvPicPr>
            <a:picLocks noChangeAspect="1" noChangeArrowheads="1"/>
          </p:cNvPicPr>
          <p:nvPr/>
        </p:nvPicPr>
        <p:blipFill>
          <a:blip r:embed="rId3" cstate="print"/>
          <a:srcRect/>
          <a:stretch>
            <a:fillRect/>
          </a:stretch>
        </p:blipFill>
        <p:spPr bwMode="auto">
          <a:xfrm>
            <a:off x="1093801" y="387671"/>
            <a:ext cx="6837363" cy="4562475"/>
          </a:xfrm>
          <a:prstGeom prst="rect">
            <a:avLst/>
          </a:prstGeom>
          <a:noFill/>
          <a:ln w="9525">
            <a:noFill/>
            <a:miter lim="800000"/>
            <a:headEnd/>
            <a:tailEnd/>
          </a:ln>
        </p:spPr>
      </p:pic>
      <p:pic>
        <p:nvPicPr>
          <p:cNvPr id="5" name="Picture 7" descr="TSY_PPT_Label_neu"/>
          <p:cNvPicPr preferRelativeResize="0">
            <a:picLocks noChangeAspect="1" noChangeArrowheads="1"/>
          </p:cNvPicPr>
          <p:nvPr/>
        </p:nvPicPr>
        <p:blipFill>
          <a:blip r:embed="rId4" cstate="print"/>
          <a:srcRect r="84" b="1210"/>
          <a:stretch>
            <a:fillRect/>
          </a:stretch>
        </p:blipFill>
        <p:spPr bwMode="gray">
          <a:xfrm>
            <a:off x="304800" y="5954713"/>
            <a:ext cx="8524875" cy="58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10</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A Brief History of ITIL</a:t>
            </a:r>
          </a:p>
        </p:txBody>
      </p:sp>
      <p:sp>
        <p:nvSpPr>
          <p:cNvPr id="22534" name="Rectangle 3"/>
          <p:cNvSpPr>
            <a:spLocks noGrp="1" noChangeArrowheads="1"/>
          </p:cNvSpPr>
          <p:nvPr>
            <p:ph type="body" idx="1"/>
          </p:nvPr>
        </p:nvSpPr>
        <p:spPr>
          <a:xfrm>
            <a:off x="306388" y="3934437"/>
            <a:ext cx="8532812" cy="2285999"/>
          </a:xfrm>
        </p:spPr>
        <p:txBody>
          <a:bodyPr/>
          <a:lstStyle/>
          <a:p>
            <a:pPr>
              <a:buNone/>
            </a:pPr>
            <a:r>
              <a:rPr lang="en-US" dirty="0" smtClean="0"/>
              <a:t>In the late 1970’s the UK government was tired of failed IT projects, so they tasked the UK University community to determine a better way.</a:t>
            </a:r>
          </a:p>
          <a:p>
            <a:pPr>
              <a:buNone/>
            </a:pPr>
            <a:r>
              <a:rPr lang="en-US" dirty="0" smtClean="0"/>
              <a:t> ITIL V1 was used between 1989 and 2000 and consisted of 31 books</a:t>
            </a:r>
          </a:p>
          <a:p>
            <a:pPr>
              <a:buNone/>
            </a:pPr>
            <a:r>
              <a:rPr lang="en-US" dirty="0" smtClean="0"/>
              <a:t> ITIL V2 was used between 2000 and 2007 and consisted of 7 books</a:t>
            </a:r>
          </a:p>
          <a:p>
            <a:pPr>
              <a:buNone/>
            </a:pPr>
            <a:r>
              <a:rPr lang="en-US" dirty="0" smtClean="0"/>
              <a:t> ITIL V3 was used between 2007 and 2011 and consisted of 5 core books</a:t>
            </a:r>
          </a:p>
          <a:p>
            <a:pPr>
              <a:buNone/>
            </a:pPr>
            <a:r>
              <a:rPr lang="en-US" dirty="0" smtClean="0"/>
              <a:t> ITIL 2011 edition is a slight revision of the 2007 edition.</a:t>
            </a:r>
          </a:p>
          <a:p>
            <a:pPr>
              <a:buFontTx/>
              <a:buChar char="-"/>
            </a:pPr>
            <a:endParaRPr lang="en-US" dirty="0" smtClean="0"/>
          </a:p>
        </p:txBody>
      </p:sp>
      <p:pic>
        <p:nvPicPr>
          <p:cNvPr id="7"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995132" y="1255946"/>
            <a:ext cx="2893939" cy="2390415"/>
          </a:xfrm>
          <a:prstGeom prst="rect">
            <a:avLst/>
          </a:prstGeom>
          <a:noFill/>
          <a:ln w="9525">
            <a:noFill/>
            <a:miter lim="800000"/>
            <a:headEnd/>
            <a:tailEnd/>
          </a:ln>
        </p:spPr>
      </p:pic>
      <p:sp>
        <p:nvSpPr>
          <p:cNvPr id="9" name="TextBox 8"/>
          <p:cNvSpPr txBox="1"/>
          <p:nvPr/>
        </p:nvSpPr>
        <p:spPr>
          <a:xfrm>
            <a:off x="6182686" y="6375633"/>
            <a:ext cx="2575420" cy="246221"/>
          </a:xfrm>
          <a:prstGeom prst="rect">
            <a:avLst/>
          </a:prstGeom>
          <a:noFill/>
        </p:spPr>
        <p:txBody>
          <a:bodyPr wrap="square" rtlCol="0">
            <a:spAutoFit/>
          </a:bodyPr>
          <a:lstStyle/>
          <a:p>
            <a:r>
              <a:rPr lang="en-US" sz="1000" b="1" dirty="0" smtClean="0"/>
              <a:t>Source: </a:t>
            </a:r>
            <a:r>
              <a:rPr lang="en-US" sz="1000" dirty="0" smtClean="0"/>
              <a:t> www.wikipedia.com</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11</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Who owns ITIL?</a:t>
            </a:r>
          </a:p>
        </p:txBody>
      </p:sp>
      <p:sp>
        <p:nvSpPr>
          <p:cNvPr id="22534" name="Rectangle 3"/>
          <p:cNvSpPr>
            <a:spLocks noGrp="1" noChangeArrowheads="1"/>
          </p:cNvSpPr>
          <p:nvPr>
            <p:ph type="body" idx="1"/>
          </p:nvPr>
        </p:nvSpPr>
        <p:spPr>
          <a:xfrm>
            <a:off x="306388" y="3281876"/>
            <a:ext cx="8532812" cy="3217177"/>
          </a:xfrm>
        </p:spPr>
        <p:txBody>
          <a:bodyPr/>
          <a:lstStyle/>
          <a:p>
            <a:pPr>
              <a:buNone/>
            </a:pPr>
            <a:endParaRPr lang="en-US" dirty="0" smtClean="0"/>
          </a:p>
          <a:p>
            <a:r>
              <a:rPr lang="en-US" sz="1600" dirty="0" smtClean="0"/>
              <a:t>The Short Answer is the OGC or the  “Crown” which is essentially the UK Government.</a:t>
            </a:r>
          </a:p>
          <a:p>
            <a:r>
              <a:rPr lang="en-US" sz="1600" dirty="0" smtClean="0"/>
              <a:t>The APM Group has delegated authority to issue Trade Mark Licenses for the re-use of the Cabinet Office's Trade Marks.</a:t>
            </a:r>
          </a:p>
          <a:p>
            <a:r>
              <a:rPr lang="en-US" sz="1600" dirty="0" smtClean="0"/>
              <a:t>APM Group also has the authority to issue Trade Mark and Crown copyright licenses to those who wish to reproduce content from official publications produced by the Cabinet Office relating to those trademarks.</a:t>
            </a:r>
          </a:p>
          <a:p>
            <a:r>
              <a:rPr lang="en-US" sz="1600" dirty="0" smtClean="0"/>
              <a:t>The rules and permissions around the use of Intellectual Property subsisting in ITIL are varied, depending on the user, so for full and detailed information, please see:</a:t>
            </a:r>
            <a:br>
              <a:rPr lang="en-US" sz="1600" dirty="0" smtClean="0"/>
            </a:br>
            <a:r>
              <a:rPr lang="en-US" sz="1600" dirty="0" smtClean="0">
                <a:hlinkClick r:id="rId2"/>
              </a:rPr>
              <a:t>http://www.itil-officialsite.com/IntellectualPropertyRights/IntellectualPropertyRights.aspx</a:t>
            </a:r>
            <a:endParaRPr lang="en-US" sz="1600" dirty="0" smtClean="0"/>
          </a:p>
          <a:p>
            <a:pPr>
              <a:buFontTx/>
              <a:buChar char="-"/>
            </a:pPr>
            <a:endParaRPr lang="en-US" sz="1600" dirty="0" smtClean="0"/>
          </a:p>
        </p:txBody>
      </p:sp>
      <p:pic>
        <p:nvPicPr>
          <p:cNvPr id="7" name="Picture 2"/>
          <p:cNvPicPr>
            <a:picLocks noChangeAspect="1" noChangeArrowheads="1"/>
          </p:cNvPicPr>
          <p:nvPr/>
        </p:nvPicPr>
        <p:blipFill>
          <a:blip r:embed="rId3" cstate="print"/>
          <a:srcRect/>
          <a:stretch>
            <a:fillRect/>
          </a:stretch>
        </p:blipFill>
        <p:spPr bwMode="auto">
          <a:xfrm>
            <a:off x="7351072" y="205268"/>
            <a:ext cx="1438275" cy="7429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489820" y="723290"/>
            <a:ext cx="1689420" cy="2724222"/>
          </a:xfrm>
          <a:prstGeom prst="rect">
            <a:avLst/>
          </a:prstGeom>
          <a:noFill/>
          <a:ln w="9525">
            <a:noFill/>
            <a:miter lim="800000"/>
            <a:headEnd/>
            <a:tailEnd/>
          </a:ln>
        </p:spPr>
      </p:pic>
      <p:sp>
        <p:nvSpPr>
          <p:cNvPr id="8" name="TextBox 7"/>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hlinkClick r:id="rId5"/>
              </a:rPr>
              <a:t>http://www.itil-officialsite.com</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12</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Why do Organizations use ITIL?</a:t>
            </a:r>
          </a:p>
        </p:txBody>
      </p:sp>
      <p:sp>
        <p:nvSpPr>
          <p:cNvPr id="22534" name="Rectangle 3"/>
          <p:cNvSpPr>
            <a:spLocks noGrp="1" noChangeArrowheads="1"/>
          </p:cNvSpPr>
          <p:nvPr>
            <p:ph type="body" idx="1"/>
          </p:nvPr>
        </p:nvSpPr>
        <p:spPr>
          <a:xfrm>
            <a:off x="306388" y="1527244"/>
            <a:ext cx="8532812" cy="4416356"/>
          </a:xfrm>
        </p:spPr>
        <p:txBody>
          <a:bodyPr/>
          <a:lstStyle/>
          <a:p>
            <a:pPr>
              <a:buNone/>
            </a:pPr>
            <a:r>
              <a:rPr lang="en-US" sz="1800" dirty="0" smtClean="0"/>
              <a:t>The overall IT Service Delivery Landscape (services, processes and technology) will become more standardized, which allows any number of IT service providers to communicate in a manner which allows them to work together to seamlessly manage the entire IT landscape.</a:t>
            </a:r>
          </a:p>
          <a:p>
            <a:pPr>
              <a:buFontTx/>
              <a:buChar char="-"/>
            </a:pPr>
            <a:endParaRPr lang="en-US" sz="1800" dirty="0" smtClean="0"/>
          </a:p>
          <a:p>
            <a:pPr>
              <a:buNone/>
            </a:pPr>
            <a:r>
              <a:rPr lang="en-US" sz="1800" u="sng" dirty="0" smtClean="0"/>
              <a:t>If done properly,  this can lead to:</a:t>
            </a:r>
          </a:p>
          <a:p>
            <a:pPr>
              <a:buNone/>
            </a:pPr>
            <a:endParaRPr lang="en-US" sz="1800" u="sng" dirty="0" smtClean="0"/>
          </a:p>
          <a:p>
            <a:pPr>
              <a:buNone/>
            </a:pPr>
            <a:r>
              <a:rPr lang="en-US" sz="1800" dirty="0" smtClean="0"/>
              <a:t>- 	increased user and customer satisfaction with IT services</a:t>
            </a:r>
          </a:p>
          <a:p>
            <a:pPr>
              <a:buNone/>
            </a:pPr>
            <a:r>
              <a:rPr lang="en-US" sz="1800" dirty="0" smtClean="0"/>
              <a:t>- 	improved service availability, directly leading to increased business profits and revenue</a:t>
            </a:r>
          </a:p>
          <a:p>
            <a:pPr>
              <a:buNone/>
            </a:pPr>
            <a:r>
              <a:rPr lang="en-US" sz="1800" dirty="0" smtClean="0"/>
              <a:t>- 	financial savings from reduced rework, lost time, improved resource management and usage , companies have reported cost savings for IT support  over 75%</a:t>
            </a:r>
          </a:p>
          <a:p>
            <a:pPr>
              <a:buNone/>
            </a:pPr>
            <a:r>
              <a:rPr lang="en-US" sz="1800" dirty="0" smtClean="0"/>
              <a:t>- 	improved time to market for new products and services</a:t>
            </a:r>
          </a:p>
          <a:p>
            <a:pPr>
              <a:buNone/>
            </a:pPr>
            <a:r>
              <a:rPr lang="en-US" sz="1800" dirty="0" smtClean="0"/>
              <a:t>- 	improved decision making and optimized risk.</a:t>
            </a:r>
          </a:p>
          <a:p>
            <a:pPr marL="0" indent="0">
              <a:buNone/>
            </a:pPr>
            <a:endParaRPr lang="en-US" sz="1800" dirty="0" smtClean="0"/>
          </a:p>
        </p:txBody>
      </p:sp>
      <p:pic>
        <p:nvPicPr>
          <p:cNvPr id="7"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6" name="TextBox 5"/>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OGC Executive Briefing Benefits of ITIL</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13</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Example of a Service Delivery Landscape</a:t>
            </a:r>
          </a:p>
        </p:txBody>
      </p:sp>
      <p:pic>
        <p:nvPicPr>
          <p:cNvPr id="3074" name="Picture 2"/>
          <p:cNvPicPr>
            <a:picLocks noChangeAspect="1" noChangeArrowheads="1"/>
          </p:cNvPicPr>
          <p:nvPr/>
        </p:nvPicPr>
        <p:blipFill>
          <a:blip r:embed="rId2" cstate="print"/>
          <a:srcRect/>
          <a:stretch>
            <a:fillRect/>
          </a:stretch>
        </p:blipFill>
        <p:spPr bwMode="auto">
          <a:xfrm>
            <a:off x="796954" y="1098209"/>
            <a:ext cx="7717945" cy="4845610"/>
          </a:xfrm>
          <a:prstGeom prst="rect">
            <a:avLst/>
          </a:prstGeom>
          <a:noFill/>
          <a:ln w="9525">
            <a:noFill/>
            <a:miter lim="800000"/>
            <a:headEnd/>
            <a:tailEnd/>
          </a:ln>
        </p:spPr>
      </p:pic>
      <p:pic>
        <p:nvPicPr>
          <p:cNvPr id="6" name="Picture 7" descr="TSY_PPT_Label_neu"/>
          <p:cNvPicPr preferRelativeResize="0">
            <a:picLocks noChangeAspect="1" noChangeArrowheads="1"/>
          </p:cNvPicPr>
          <p:nvPr/>
        </p:nvPicPr>
        <p:blipFill>
          <a:blip r:embed="rId3" cstate="print"/>
          <a:srcRect r="84" b="1210"/>
          <a:stretch>
            <a:fillRect/>
          </a:stretch>
        </p:blipFill>
        <p:spPr bwMode="gray">
          <a:xfrm>
            <a:off x="304800" y="5954713"/>
            <a:ext cx="852487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14</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An Excellent ITIL Overview </a:t>
            </a:r>
          </a:p>
        </p:txBody>
      </p:sp>
      <p:sp>
        <p:nvSpPr>
          <p:cNvPr id="22534" name="Rectangle 3"/>
          <p:cNvSpPr>
            <a:spLocks noGrp="1" noChangeArrowheads="1"/>
          </p:cNvSpPr>
          <p:nvPr>
            <p:ph type="body" idx="1"/>
          </p:nvPr>
        </p:nvSpPr>
        <p:spPr>
          <a:xfrm>
            <a:off x="306388" y="1527244"/>
            <a:ext cx="8532812" cy="4416356"/>
          </a:xfrm>
        </p:spPr>
        <p:txBody>
          <a:bodyPr/>
          <a:lstStyle/>
          <a:p>
            <a:pPr>
              <a:buFontTx/>
              <a:buChar char="-"/>
            </a:pPr>
            <a:endParaRPr lang="en-US" dirty="0" smtClean="0"/>
          </a:p>
          <a:p>
            <a:pPr>
              <a:buNone/>
            </a:pPr>
            <a:r>
              <a:rPr lang="en-US" dirty="0" smtClean="0"/>
              <a:t>IT Silos vs. IT Services:</a:t>
            </a:r>
          </a:p>
          <a:p>
            <a:pPr>
              <a:buFontTx/>
              <a:buChar char="-"/>
            </a:pPr>
            <a:endParaRPr lang="en-US" sz="1000" dirty="0" smtClean="0"/>
          </a:p>
          <a:p>
            <a:pPr>
              <a:buNone/>
            </a:pPr>
            <a:r>
              <a:rPr lang="en-US" dirty="0" smtClean="0">
                <a:hlinkClick r:id="rId2"/>
              </a:rPr>
              <a:t>http://www.youtube.com/watch?v=vBguassbAzo</a:t>
            </a:r>
            <a:endParaRPr lang="en-US" dirty="0" smtClean="0"/>
          </a:p>
          <a:p>
            <a:pPr>
              <a:buNone/>
            </a:pPr>
            <a:endParaRPr lang="en-US" dirty="0" smtClean="0"/>
          </a:p>
          <a:p>
            <a:pPr>
              <a:buFontTx/>
              <a:buChar char="-"/>
            </a:pPr>
            <a:endParaRPr lang="en-US" dirty="0" smtClean="0"/>
          </a:p>
        </p:txBody>
      </p:sp>
      <p:pic>
        <p:nvPicPr>
          <p:cNvPr id="7" name="Picture 2"/>
          <p:cNvPicPr>
            <a:picLocks noChangeAspect="1" noChangeArrowheads="1"/>
          </p:cNvPicPr>
          <p:nvPr/>
        </p:nvPicPr>
        <p:blipFill>
          <a:blip r:embed="rId3" cstate="print"/>
          <a:srcRect/>
          <a:stretch>
            <a:fillRect/>
          </a:stretch>
        </p:blipFill>
        <p:spPr bwMode="auto">
          <a:xfrm>
            <a:off x="7351072" y="205268"/>
            <a:ext cx="1438275" cy="742950"/>
          </a:xfrm>
          <a:prstGeom prst="rect">
            <a:avLst/>
          </a:prstGeom>
          <a:noFill/>
          <a:ln w="9525">
            <a:noFill/>
            <a:miter lim="800000"/>
            <a:headEnd/>
            <a:tailEnd/>
          </a:ln>
        </p:spPr>
      </p:pic>
      <p:sp>
        <p:nvSpPr>
          <p:cNvPr id="6" name="TextBox 5"/>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err="1" smtClean="0"/>
              <a:t>Compucom</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7" descr="HG.jpg"/>
          <p:cNvPicPr>
            <a:picLocks noChangeAspect="1"/>
          </p:cNvPicPr>
          <p:nvPr/>
        </p:nvPicPr>
        <p:blipFill>
          <a:blip r:embed="rId3" cstate="print"/>
          <a:srcRect t="14746" b="7164"/>
          <a:stretch>
            <a:fillRect/>
          </a:stretch>
        </p:blipFill>
        <p:spPr bwMode="auto">
          <a:xfrm>
            <a:off x="304800" y="1443955"/>
            <a:ext cx="8534400" cy="4464050"/>
          </a:xfrm>
          <a:prstGeom prst="rect">
            <a:avLst/>
          </a:prstGeom>
          <a:noFill/>
          <a:ln w="9525">
            <a:noFill/>
            <a:miter lim="800000"/>
            <a:headEnd/>
            <a:tailEnd/>
          </a:ln>
        </p:spPr>
      </p:pic>
      <p:sp>
        <p:nvSpPr>
          <p:cNvPr id="7" name="Rechteck 5"/>
          <p:cNvSpPr>
            <a:spLocks noChangeArrowheads="1"/>
          </p:cNvSpPr>
          <p:nvPr/>
        </p:nvSpPr>
        <p:spPr bwMode="gray">
          <a:xfrm>
            <a:off x="2424418" y="4093828"/>
            <a:ext cx="4194496" cy="805343"/>
          </a:xfrm>
          <a:prstGeom prst="rect">
            <a:avLst/>
          </a:prstGeom>
          <a:solidFill>
            <a:srgbClr val="FFFFFF">
              <a:alpha val="79999"/>
            </a:srgbClr>
          </a:solidFill>
          <a:ln w="9525">
            <a:solidFill>
              <a:schemeClr val="bg1"/>
            </a:solidFill>
            <a:miter lim="800000"/>
            <a:headEnd/>
            <a:tailEnd/>
          </a:ln>
        </p:spPr>
        <p:txBody>
          <a:bodyPr wrap="none" lIns="0" tIns="36000" rIns="0" bIns="36000" anchor="ctr"/>
          <a:lstStyle/>
          <a:p>
            <a:endParaRPr lang="en-US" sz="1400">
              <a:solidFill>
                <a:srgbClr val="999999"/>
              </a:solidFill>
              <a:latin typeface="Tele-GroteskFet" pitchFamily="2" charset="0"/>
            </a:endParaRPr>
          </a:p>
        </p:txBody>
      </p:sp>
      <p:sp>
        <p:nvSpPr>
          <p:cNvPr id="6" name="Text Box 2"/>
          <p:cNvSpPr txBox="1">
            <a:spLocks noChangeArrowheads="1"/>
          </p:cNvSpPr>
          <p:nvPr/>
        </p:nvSpPr>
        <p:spPr bwMode="auto">
          <a:xfrm>
            <a:off x="318782" y="4253219"/>
            <a:ext cx="8429931" cy="1099164"/>
          </a:xfrm>
          <a:prstGeom prst="rect">
            <a:avLst/>
          </a:prstGeom>
          <a:noFill/>
          <a:ln w="12700" algn="ctr">
            <a:noFill/>
            <a:miter lim="800000"/>
            <a:headEnd/>
            <a:tailEnd/>
          </a:ln>
        </p:spPr>
        <p:txBody>
          <a:bodyPr lIns="0" tIns="0" rIns="0" bIns="0"/>
          <a:lstStyle/>
          <a:p>
            <a:pPr algn="ctr"/>
            <a:r>
              <a:rPr lang="en-US" sz="3200" dirty="0" smtClean="0">
                <a:solidFill>
                  <a:srgbClr val="D80074"/>
                </a:solidFill>
              </a:rPr>
              <a:t>ITIL Core Components</a:t>
            </a:r>
            <a:endParaRPr lang="en-US" sz="3200" dirty="0">
              <a:solidFill>
                <a:srgbClr val="D80074"/>
              </a:solidFill>
            </a:endParaRPr>
          </a:p>
        </p:txBody>
      </p:sp>
      <p:sp>
        <p:nvSpPr>
          <p:cNvPr id="9" name="Foliennummernplatzhalter 3"/>
          <p:cNvSpPr txBox="1">
            <a:spLocks/>
          </p:cNvSpPr>
          <p:nvPr/>
        </p:nvSpPr>
        <p:spPr bwMode="auto">
          <a:xfrm>
            <a:off x="304800" y="6629400"/>
            <a:ext cx="1447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Arial" pitchFamily="34" charset="0"/>
                <a:ea typeface="+mn-ea"/>
                <a:cs typeface="+mn-cs"/>
              </a:rPr>
              <a:t>Slide </a:t>
            </a:r>
            <a:fld id="{AF154C1D-DCEF-4F36-BCAB-2810BC2E6CC6}"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16</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 to ITIL V3</a:t>
            </a:r>
            <a:br>
              <a:rPr lang="en-US" dirty="0" smtClean="0"/>
            </a:br>
            <a:r>
              <a:rPr lang="en-US" dirty="0" smtClean="0"/>
              <a:t>Graphical Process Model</a:t>
            </a:r>
          </a:p>
        </p:txBody>
      </p:sp>
      <p:pic>
        <p:nvPicPr>
          <p:cNvPr id="78850" name="Picture 2"/>
          <p:cNvPicPr>
            <a:picLocks noChangeAspect="1" noChangeArrowheads="1"/>
          </p:cNvPicPr>
          <p:nvPr/>
        </p:nvPicPr>
        <p:blipFill>
          <a:blip r:embed="rId2" cstate="print"/>
          <a:srcRect/>
          <a:stretch>
            <a:fillRect/>
          </a:stretch>
        </p:blipFill>
        <p:spPr bwMode="auto">
          <a:xfrm>
            <a:off x="2239860" y="1104476"/>
            <a:ext cx="5022778" cy="4965045"/>
          </a:xfrm>
          <a:prstGeom prst="rect">
            <a:avLst/>
          </a:prstGeom>
          <a:noFill/>
          <a:ln w="9525">
            <a:noFill/>
            <a:miter lim="800000"/>
            <a:headEnd/>
            <a:tailEnd/>
          </a:ln>
        </p:spPr>
      </p:pic>
      <p:sp>
        <p:nvSpPr>
          <p:cNvPr id="7" name="TextBox 6"/>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hlinkClick r:id="rId3"/>
              </a:rPr>
              <a:t>http://www.itil-officialsite.com</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17</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 to ITIL V3</a:t>
            </a:r>
            <a:br>
              <a:rPr lang="en-US" dirty="0" smtClean="0"/>
            </a:br>
            <a:r>
              <a:rPr lang="en-US" dirty="0" smtClean="0"/>
              <a:t>Process Model</a:t>
            </a:r>
          </a:p>
        </p:txBody>
      </p:sp>
      <p:pic>
        <p:nvPicPr>
          <p:cNvPr id="1026" name="Picture 2"/>
          <p:cNvPicPr>
            <a:picLocks noChangeAspect="1" noChangeArrowheads="1"/>
          </p:cNvPicPr>
          <p:nvPr/>
        </p:nvPicPr>
        <p:blipFill>
          <a:blip r:embed="rId2" cstate="print"/>
          <a:srcRect/>
          <a:stretch>
            <a:fillRect/>
          </a:stretch>
        </p:blipFill>
        <p:spPr bwMode="auto">
          <a:xfrm>
            <a:off x="2716656" y="218114"/>
            <a:ext cx="5942647" cy="6411708"/>
          </a:xfrm>
          <a:prstGeom prst="rect">
            <a:avLst/>
          </a:prstGeom>
          <a:noFill/>
          <a:ln w="9525">
            <a:noFill/>
            <a:miter lim="800000"/>
            <a:headEnd/>
            <a:tailEnd/>
          </a:ln>
        </p:spPr>
      </p:pic>
      <p:sp>
        <p:nvSpPr>
          <p:cNvPr id="5" name="TextBox 4"/>
          <p:cNvSpPr txBox="1"/>
          <p:nvPr/>
        </p:nvSpPr>
        <p:spPr>
          <a:xfrm>
            <a:off x="209726" y="6258187"/>
            <a:ext cx="2516696" cy="400110"/>
          </a:xfrm>
          <a:prstGeom prst="rect">
            <a:avLst/>
          </a:prstGeom>
          <a:noFill/>
        </p:spPr>
        <p:txBody>
          <a:bodyPr wrap="square" rtlCol="0">
            <a:spAutoFit/>
          </a:bodyPr>
          <a:lstStyle/>
          <a:p>
            <a:r>
              <a:rPr lang="en-US" sz="1000" b="1" dirty="0" smtClean="0"/>
              <a:t>Source</a:t>
            </a:r>
            <a:r>
              <a:rPr lang="en-US" sz="1000" dirty="0" smtClean="0"/>
              <a:t>: The Official Introduction to the ITIL Service Lifecycle </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18</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Tired of fighting Fires?</a:t>
            </a:r>
          </a:p>
        </p:txBody>
      </p:sp>
      <p:pic>
        <p:nvPicPr>
          <p:cNvPr id="79874" name="Picture 2"/>
          <p:cNvPicPr>
            <a:picLocks noChangeAspect="1" noChangeArrowheads="1"/>
          </p:cNvPicPr>
          <p:nvPr/>
        </p:nvPicPr>
        <p:blipFill>
          <a:blip r:embed="rId2" cstate="print"/>
          <a:srcRect/>
          <a:stretch>
            <a:fillRect/>
          </a:stretch>
        </p:blipFill>
        <p:spPr bwMode="auto">
          <a:xfrm>
            <a:off x="1401530" y="1300774"/>
            <a:ext cx="6389687"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19</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Service Strategy Swim Lane</a:t>
            </a:r>
          </a:p>
        </p:txBody>
      </p:sp>
      <p:sp>
        <p:nvSpPr>
          <p:cNvPr id="22534" name="Rectangle 3"/>
          <p:cNvSpPr>
            <a:spLocks noGrp="1" noChangeArrowheads="1"/>
          </p:cNvSpPr>
          <p:nvPr>
            <p:ph type="body" idx="1"/>
          </p:nvPr>
        </p:nvSpPr>
        <p:spPr>
          <a:xfrm>
            <a:off x="306388" y="1560351"/>
            <a:ext cx="8532812" cy="4613945"/>
          </a:xfrm>
        </p:spPr>
        <p:txBody>
          <a:bodyPr/>
          <a:lstStyle/>
          <a:p>
            <a:pPr>
              <a:buNone/>
            </a:pPr>
            <a:r>
              <a:rPr lang="en-US" sz="1400" b="1" dirty="0" smtClean="0">
                <a:solidFill>
                  <a:srgbClr val="D80074"/>
                </a:solidFill>
              </a:rPr>
              <a:t>Service strategy </a:t>
            </a:r>
            <a:r>
              <a:rPr lang="en-US" sz="1400" dirty="0" smtClean="0"/>
              <a:t>defines the perspective, position, plans and patterns that a service provider needs to execute to meet an organization’s business outcomes. Service strategy includes defining and documenting the requirements for the IT services strategy to align with the defined Business Strategy.</a:t>
            </a:r>
          </a:p>
          <a:p>
            <a:pPr>
              <a:buNone/>
            </a:pPr>
            <a:endParaRPr lang="en-US" sz="900" dirty="0" smtClean="0"/>
          </a:p>
          <a:p>
            <a:pPr>
              <a:buNone/>
            </a:pPr>
            <a:r>
              <a:rPr lang="en-US" sz="1400" b="1" dirty="0" smtClean="0">
                <a:solidFill>
                  <a:srgbClr val="D80074"/>
                </a:solidFill>
              </a:rPr>
              <a:t>Financial Management  </a:t>
            </a:r>
            <a:r>
              <a:rPr lang="en-US" sz="1400" dirty="0" smtClean="0"/>
              <a:t>is the function and processes responsible for managing an IT service provider’s budgeting, accounting and charging requirements. Financial management for IT services secures an appropriate level of funding to design, develop and deliver services that meet the strategy of the organization in a cost-effective manner.</a:t>
            </a:r>
          </a:p>
          <a:p>
            <a:pPr>
              <a:buNone/>
            </a:pPr>
            <a:endParaRPr lang="en-US" sz="900" dirty="0" smtClean="0"/>
          </a:p>
          <a:p>
            <a:pPr>
              <a:buNone/>
            </a:pPr>
            <a:r>
              <a:rPr lang="en-US" sz="1400" b="1" dirty="0" smtClean="0">
                <a:solidFill>
                  <a:srgbClr val="D80074"/>
                </a:solidFill>
              </a:rPr>
              <a:t>Demand Management  </a:t>
            </a:r>
            <a:r>
              <a:rPr lang="en-US" sz="1400" dirty="0" smtClean="0"/>
              <a:t>is the process responsible for understanding, anticipating and influencing customer demand for services. Demand management works with capacity management to ensure that the service provider has sufficient capacity to meet the required demand. At a strategic level, demand management can involve analysis of patterns of business activity and user profiles, while at a tactical level, it can involve the use of differential charging to encourage customers to use IT services at less busy times, or require short term activities to respond to unexpected demand or the failure of a configuration item.</a:t>
            </a:r>
          </a:p>
          <a:p>
            <a:pPr>
              <a:buNone/>
            </a:pPr>
            <a:endParaRPr lang="en-US" sz="900" dirty="0" smtClean="0"/>
          </a:p>
          <a:p>
            <a:pPr>
              <a:buNone/>
            </a:pPr>
            <a:r>
              <a:rPr lang="en-US" sz="1400" b="1" dirty="0" smtClean="0">
                <a:solidFill>
                  <a:srgbClr val="D80074"/>
                </a:solidFill>
              </a:rPr>
              <a:t>Service Portfolio Management  </a:t>
            </a:r>
            <a:r>
              <a:rPr lang="en-US" sz="1400" dirty="0" smtClean="0"/>
              <a:t>is the process responsible for managing the service portfolio. Service portfolio management ensures that the service provider has the right mix of services to meet required business outcomes at an appropriate level of investment. Service portfolio management considers services in terms of the business value that they provide.</a:t>
            </a:r>
          </a:p>
          <a:p>
            <a:pPr>
              <a:buNone/>
            </a:pPr>
            <a:r>
              <a:rPr lang="en-US" sz="1400" b="1" dirty="0" smtClean="0">
                <a:solidFill>
                  <a:srgbClr val="D80074"/>
                </a:solidFill>
              </a:rPr>
              <a:t>Output = Charter Service</a:t>
            </a:r>
            <a:endParaRPr lang="en-US" sz="1400" dirty="0" smtClean="0"/>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8" name="TextBox 7"/>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2011 English Glossary V1.0</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Tonight’s Objectives</a:t>
            </a:r>
          </a:p>
        </p:txBody>
      </p:sp>
      <p:sp>
        <p:nvSpPr>
          <p:cNvPr id="22534" name="Rectangle 3"/>
          <p:cNvSpPr>
            <a:spLocks noGrp="1" noChangeArrowheads="1"/>
          </p:cNvSpPr>
          <p:nvPr>
            <p:ph type="body" idx="1"/>
          </p:nvPr>
        </p:nvSpPr>
        <p:spPr>
          <a:xfrm>
            <a:off x="306388" y="3598877"/>
            <a:ext cx="8532812" cy="2344722"/>
          </a:xfrm>
        </p:spPr>
        <p:txBody>
          <a:bodyPr/>
          <a:lstStyle/>
          <a:p>
            <a:pPr>
              <a:buFontTx/>
              <a:buChar char="-"/>
            </a:pPr>
            <a:r>
              <a:rPr lang="en-US" dirty="0" smtClean="0"/>
              <a:t>Provide a High level overview of  ITIL V3</a:t>
            </a:r>
          </a:p>
          <a:p>
            <a:pPr>
              <a:buFontTx/>
              <a:buChar char="-"/>
            </a:pPr>
            <a:r>
              <a:rPr lang="en-US" dirty="0" smtClean="0"/>
              <a:t>Give insights into the possible benefits from using ITIL V3</a:t>
            </a:r>
          </a:p>
          <a:p>
            <a:pPr>
              <a:buFontTx/>
              <a:buChar char="-"/>
            </a:pPr>
            <a:r>
              <a:rPr lang="en-US" dirty="0" smtClean="0"/>
              <a:t>Provide some “real world” examples of ITIL being applied</a:t>
            </a:r>
          </a:p>
          <a:p>
            <a:pPr>
              <a:buFontTx/>
              <a:buChar char="-"/>
            </a:pPr>
            <a:r>
              <a:rPr lang="en-US" dirty="0" smtClean="0"/>
              <a:t>Provide information on where to get more information if your interested in ITIL</a:t>
            </a:r>
          </a:p>
          <a:p>
            <a:pPr>
              <a:buFontTx/>
              <a:buChar char="-"/>
            </a:pPr>
            <a:r>
              <a:rPr lang="en-US" dirty="0" smtClean="0"/>
              <a:t>Answer your ITIL questions</a:t>
            </a:r>
          </a:p>
          <a:p>
            <a:pPr>
              <a:buFontTx/>
              <a:buChar char="-"/>
            </a:pPr>
            <a:r>
              <a:rPr lang="en-US" dirty="0" smtClean="0"/>
              <a:t>Have some fun</a:t>
            </a:r>
          </a:p>
        </p:txBody>
      </p:sp>
      <p:pic>
        <p:nvPicPr>
          <p:cNvPr id="163843" name="Picture 3"/>
          <p:cNvPicPr>
            <a:picLocks noChangeAspect="1" noChangeArrowheads="1"/>
          </p:cNvPicPr>
          <p:nvPr/>
        </p:nvPicPr>
        <p:blipFill>
          <a:blip r:embed="rId2" cstate="print"/>
          <a:srcRect/>
          <a:stretch>
            <a:fillRect/>
          </a:stretch>
        </p:blipFill>
        <p:spPr bwMode="auto">
          <a:xfrm>
            <a:off x="895437" y="1215618"/>
            <a:ext cx="2990850" cy="2228850"/>
          </a:xfrm>
          <a:prstGeom prst="rect">
            <a:avLst/>
          </a:prstGeom>
          <a:noFill/>
          <a:ln w="9525">
            <a:noFill/>
            <a:miter lim="800000"/>
            <a:headEnd/>
            <a:tailEnd/>
          </a:ln>
        </p:spPr>
      </p:pic>
      <p:pic>
        <p:nvPicPr>
          <p:cNvPr id="163845" name="Picture 5"/>
          <p:cNvPicPr>
            <a:picLocks noChangeAspect="1" noChangeArrowheads="1"/>
          </p:cNvPicPr>
          <p:nvPr/>
        </p:nvPicPr>
        <p:blipFill>
          <a:blip r:embed="rId3" cstate="print"/>
          <a:srcRect/>
          <a:stretch>
            <a:fillRect/>
          </a:stretch>
        </p:blipFill>
        <p:spPr bwMode="auto">
          <a:xfrm>
            <a:off x="4737250" y="1300294"/>
            <a:ext cx="3476416" cy="214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20</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Good Service Mgmt vs. Poor Service Mgmt</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7" name="Rectangle 3"/>
          <p:cNvSpPr txBox="1">
            <a:spLocks noChangeArrowheads="1"/>
          </p:cNvSpPr>
          <p:nvPr/>
        </p:nvSpPr>
        <p:spPr bwMode="auto">
          <a:xfrm>
            <a:off x="4786108" y="1828800"/>
            <a:ext cx="4039110" cy="41315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Indicators of poor IT service management</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400" b="1" i="0" u="none" strike="noStrike" kern="0" cap="none" spc="0" normalizeH="0" baseline="0" noProof="0" dirty="0" smtClean="0">
              <a:ln>
                <a:noFill/>
              </a:ln>
              <a:solidFill>
                <a:schemeClr val="tx1"/>
              </a:solidFill>
              <a:effectLst/>
              <a:uLnTx/>
              <a:uFillTx/>
              <a:latin typeface="+mn-lt"/>
              <a:cs typeface="+mn-cs"/>
            </a:endParaRPr>
          </a:p>
          <a:p>
            <a:r>
              <a:rPr lang="en-US" sz="1400" dirty="0" smtClean="0">
                <a:latin typeface="+mn-lt"/>
                <a:cs typeface="+mn-cs"/>
              </a:rPr>
              <a:t>Misalignment between IT and the business: </a:t>
            </a:r>
          </a:p>
          <a:p>
            <a:endParaRPr lang="en-US" sz="700" dirty="0" smtClean="0">
              <a:latin typeface="+mn-lt"/>
              <a:cs typeface="+mn-cs"/>
            </a:endParaRPr>
          </a:p>
          <a:p>
            <a:pPr marL="228600" indent="-228600">
              <a:lnSpc>
                <a:spcPct val="90000"/>
              </a:lnSpc>
              <a:spcBef>
                <a:spcPts val="480"/>
              </a:spcBef>
              <a:buClr>
                <a:srgbClr val="E20074"/>
              </a:buClr>
              <a:buSzPct val="60000"/>
              <a:buFont typeface="Wingdings" pitchFamily="2" charset="2"/>
              <a:buChar char="§"/>
            </a:pPr>
            <a:r>
              <a:rPr lang="en-US" sz="1400" dirty="0" smtClean="0">
                <a:latin typeface="+mn-lt"/>
                <a:cs typeface="+mn-cs"/>
              </a:rPr>
              <a:t> It is unclear what IT services exist and what business purposes they serve</a:t>
            </a:r>
          </a:p>
          <a:p>
            <a:pPr marL="228600" indent="-228600">
              <a:lnSpc>
                <a:spcPct val="90000"/>
              </a:lnSpc>
              <a:spcBef>
                <a:spcPts val="480"/>
              </a:spcBef>
              <a:buClr>
                <a:srgbClr val="E20074"/>
              </a:buClr>
              <a:buSzPct val="60000"/>
              <a:buFont typeface="Wingdings" pitchFamily="2" charset="2"/>
              <a:buChar char="§"/>
            </a:pPr>
            <a:r>
              <a:rPr lang="en-US" sz="1400" dirty="0" smtClean="0">
                <a:latin typeface="+mn-lt"/>
                <a:cs typeface="+mn-cs"/>
              </a:rPr>
              <a:t>There is no service catalog</a:t>
            </a:r>
          </a:p>
          <a:p>
            <a:pPr marL="228600" indent="-228600">
              <a:lnSpc>
                <a:spcPct val="90000"/>
              </a:lnSpc>
              <a:spcBef>
                <a:spcPts val="480"/>
              </a:spcBef>
              <a:buClr>
                <a:srgbClr val="E20074"/>
              </a:buClr>
              <a:buSzPct val="60000"/>
              <a:buFont typeface="Wingdings" pitchFamily="2" charset="2"/>
              <a:buChar char="§"/>
            </a:pPr>
            <a:r>
              <a:rPr lang="en-US" sz="1400" dirty="0" smtClean="0">
                <a:latin typeface="+mn-lt"/>
                <a:cs typeface="+mn-cs"/>
              </a:rPr>
              <a:t>IT priorities are not in line with business needs and priorities</a:t>
            </a:r>
          </a:p>
          <a:p>
            <a:pPr marL="228600" indent="-228600">
              <a:lnSpc>
                <a:spcPct val="90000"/>
              </a:lnSpc>
              <a:spcBef>
                <a:spcPts val="480"/>
              </a:spcBef>
              <a:buClr>
                <a:srgbClr val="E20074"/>
              </a:buClr>
              <a:buSzPct val="60000"/>
              <a:buFont typeface="Wingdings" pitchFamily="2" charset="2"/>
              <a:buChar char="§"/>
            </a:pPr>
            <a:r>
              <a:rPr lang="en-US" sz="1400" dirty="0" smtClean="0">
                <a:latin typeface="+mn-lt"/>
                <a:cs typeface="+mn-cs"/>
              </a:rPr>
              <a:t>Urgent business needs are not responded to in a timely manner</a:t>
            </a:r>
          </a:p>
          <a:p>
            <a:pPr marL="228600" indent="-228600">
              <a:lnSpc>
                <a:spcPct val="90000"/>
              </a:lnSpc>
              <a:spcBef>
                <a:spcPts val="480"/>
              </a:spcBef>
              <a:buClr>
                <a:srgbClr val="E20074"/>
              </a:buClr>
              <a:buSzPct val="60000"/>
              <a:buFont typeface="Wingdings" pitchFamily="2" charset="2"/>
              <a:buChar char="§"/>
            </a:pPr>
            <a:r>
              <a:rPr lang="en-US" sz="1400" dirty="0" smtClean="0">
                <a:latin typeface="+mn-lt"/>
                <a:cs typeface="+mn-cs"/>
              </a:rPr>
              <a:t>IT services seem focused on technology rather than business priorities.</a:t>
            </a:r>
          </a:p>
          <a:p>
            <a:endParaRPr lang="en-US" sz="1400" dirty="0" smtClean="0">
              <a:latin typeface="+mn-lt"/>
              <a:cs typeface="+mn-cs"/>
            </a:endParaRPr>
          </a:p>
          <a:p>
            <a:r>
              <a:rPr lang="en-US" sz="1400" dirty="0" smtClean="0">
                <a:solidFill>
                  <a:srgbClr val="E20074"/>
                </a:solidFill>
                <a:latin typeface="+mn-lt"/>
                <a:cs typeface="+mn-cs"/>
              </a:rPr>
              <a:t>This indicates poor service strategy practice.</a:t>
            </a:r>
            <a:r>
              <a:rPr lang="en-US" sz="1400" dirty="0" smtClean="0"/>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1400" b="0" i="0" u="none" strike="noStrike" kern="0" cap="none" spc="0" normalizeH="0" baseline="0" noProof="0" dirty="0" smtClean="0">
                <a:ln>
                  <a:noFill/>
                </a:ln>
                <a:solidFill>
                  <a:schemeClr val="tx1"/>
                </a:solidFill>
                <a:effectLst/>
                <a:uLnTx/>
                <a:uFillTx/>
                <a:latin typeface="+mn-lt"/>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400" b="1" i="0" u="none" strike="noStrike" kern="0" cap="none" spc="0" normalizeH="0" baseline="0" noProof="0" dirty="0" smtClean="0">
              <a:ln>
                <a:noFill/>
              </a:ln>
              <a:solidFill>
                <a:schemeClr val="tx1"/>
              </a:solidFill>
              <a:effectLst/>
              <a:uLnTx/>
              <a:uFillTx/>
              <a:latin typeface="+mn-lt"/>
              <a:cs typeface="+mn-cs"/>
            </a:endParaRPr>
          </a:p>
        </p:txBody>
      </p:sp>
      <p:sp>
        <p:nvSpPr>
          <p:cNvPr id="8" name="Rectangle 3"/>
          <p:cNvSpPr txBox="1">
            <a:spLocks noChangeArrowheads="1"/>
          </p:cNvSpPr>
          <p:nvPr/>
        </p:nvSpPr>
        <p:spPr bwMode="auto">
          <a:xfrm>
            <a:off x="310393" y="1845577"/>
            <a:ext cx="4061669" cy="41078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b="1" i="0" u="none" strike="noStrike" kern="0" cap="none" spc="0" normalizeH="0" baseline="0" noProof="0" dirty="0" smtClean="0">
                <a:ln>
                  <a:noFill/>
                </a:ln>
                <a:solidFill>
                  <a:schemeClr val="tx1"/>
                </a:solidFill>
                <a:effectLst/>
                <a:uLnTx/>
                <a:uFillTx/>
                <a:latin typeface="+mn-lt"/>
                <a:cs typeface="+mn-cs"/>
              </a:rPr>
              <a:t>Indicators of </a:t>
            </a:r>
            <a:r>
              <a:rPr lang="en-US" b="1" kern="0" dirty="0" smtClean="0">
                <a:latin typeface="+mn-lt"/>
                <a:cs typeface="+mn-cs"/>
              </a:rPr>
              <a:t> Good </a:t>
            </a:r>
            <a:r>
              <a:rPr kumimoji="0" lang="en-US" b="1" i="0" u="none" strike="noStrike" kern="0" cap="none" spc="0" normalizeH="0" baseline="0" noProof="0" dirty="0" smtClean="0">
                <a:ln>
                  <a:noFill/>
                </a:ln>
                <a:solidFill>
                  <a:schemeClr val="tx1"/>
                </a:solidFill>
                <a:effectLst/>
                <a:uLnTx/>
                <a:uFillTx/>
                <a:latin typeface="+mn-lt"/>
                <a:cs typeface="+mn-cs"/>
              </a:rPr>
              <a:t>IT service management</a:t>
            </a:r>
          </a:p>
          <a:p>
            <a:pPr marL="223838" marR="0" lvl="0" indent="-223838" defTabSz="914400" eaLnBrk="0" latinLnBrk="0" hangingPunct="0">
              <a:lnSpc>
                <a:spcPct val="90000"/>
              </a:lnSpc>
              <a:spcBef>
                <a:spcPct val="25000"/>
              </a:spcBef>
              <a:buClr>
                <a:schemeClr val="tx2"/>
              </a:buClr>
              <a:buSzPct val="75000"/>
              <a:buFont typeface="Wingdings" pitchFamily="2" charset="2"/>
              <a:buChar char="§"/>
              <a:tabLst/>
              <a:defRPr/>
            </a:pPr>
            <a:endParaRPr lang="en-US" sz="1400" b="1" dirty="0" smtClean="0">
              <a:latin typeface="+mn-lt"/>
              <a:cs typeface="+mn-cs"/>
            </a:endParaRPr>
          </a:p>
          <a:p>
            <a:r>
              <a:rPr lang="en-US" sz="1400" dirty="0" smtClean="0">
                <a:latin typeface="+mn-lt"/>
                <a:cs typeface="+mn-cs"/>
              </a:rPr>
              <a:t>Alignment between IT and the business:</a:t>
            </a:r>
          </a:p>
          <a:p>
            <a:endParaRPr lang="en-US" sz="700" dirty="0" smtClean="0">
              <a:latin typeface="+mn-lt"/>
              <a:cs typeface="+mn-cs"/>
            </a:endParaRPr>
          </a:p>
          <a:p>
            <a:pPr marL="228600" indent="-228600">
              <a:lnSpc>
                <a:spcPct val="90000"/>
              </a:lnSpc>
              <a:spcBef>
                <a:spcPts val="480"/>
              </a:spcBef>
              <a:buClr>
                <a:schemeClr val="tx2"/>
              </a:buClr>
              <a:buSzPct val="60000"/>
              <a:buFont typeface="Wingdings" pitchFamily="2" charset="2"/>
              <a:buChar char="§"/>
            </a:pPr>
            <a:r>
              <a:rPr lang="en-US" sz="1400" dirty="0" smtClean="0">
                <a:latin typeface="+mn-lt"/>
                <a:cs typeface="+mn-cs"/>
              </a:rPr>
              <a:t> A close relationship between the IT service provider and business customers at all levels, which feels like a trusted partnership</a:t>
            </a:r>
          </a:p>
          <a:p>
            <a:pPr marL="228600" indent="-228600">
              <a:lnSpc>
                <a:spcPct val="90000"/>
              </a:lnSpc>
              <a:spcBef>
                <a:spcPts val="480"/>
              </a:spcBef>
              <a:buClr>
                <a:schemeClr val="tx2"/>
              </a:buClr>
              <a:buSzPct val="60000"/>
              <a:buFont typeface="Wingdings" pitchFamily="2" charset="2"/>
              <a:buChar char="§"/>
            </a:pPr>
            <a:r>
              <a:rPr lang="en-US" sz="1400" dirty="0" smtClean="0">
                <a:latin typeface="+mn-lt"/>
                <a:cs typeface="+mn-cs"/>
              </a:rPr>
              <a:t> A clear service catalog explaining the services available and what business purposes they serve</a:t>
            </a:r>
          </a:p>
          <a:p>
            <a:pPr marL="228600" indent="-228600">
              <a:lnSpc>
                <a:spcPct val="90000"/>
              </a:lnSpc>
              <a:spcBef>
                <a:spcPts val="480"/>
              </a:spcBef>
              <a:buClr>
                <a:schemeClr val="tx2"/>
              </a:buClr>
              <a:buSzPct val="60000"/>
              <a:buFont typeface="Wingdings" pitchFamily="2" charset="2"/>
              <a:buChar char="§"/>
            </a:pPr>
            <a:r>
              <a:rPr lang="en-US" sz="1400" dirty="0" smtClean="0">
                <a:latin typeface="+mn-lt"/>
                <a:cs typeface="+mn-cs"/>
              </a:rPr>
              <a:t> IT services focus on the priorities and needs of the business</a:t>
            </a:r>
          </a:p>
          <a:p>
            <a:pPr marL="228600" indent="-228600">
              <a:lnSpc>
                <a:spcPct val="90000"/>
              </a:lnSpc>
              <a:spcBef>
                <a:spcPts val="480"/>
              </a:spcBef>
              <a:buClr>
                <a:schemeClr val="tx2"/>
              </a:buClr>
              <a:buSzPct val="60000"/>
              <a:buFont typeface="Wingdings" pitchFamily="2" charset="2"/>
              <a:buChar char="§"/>
            </a:pPr>
            <a:r>
              <a:rPr lang="en-US" sz="1400" dirty="0" smtClean="0">
                <a:latin typeface="+mn-lt"/>
                <a:cs typeface="+mn-cs"/>
              </a:rPr>
              <a:t> IT staff understand the importance of IT services, the value the business gets from each service and they react to requests, incidents and problems in a way that reflects this value.	</a:t>
            </a:r>
          </a:p>
          <a:p>
            <a:pPr marL="223838" indent="-223838" eaLnBrk="0" hangingPunct="0">
              <a:lnSpc>
                <a:spcPct val="90000"/>
              </a:lnSpc>
              <a:spcBef>
                <a:spcPct val="25000"/>
              </a:spcBef>
              <a:buClr>
                <a:schemeClr val="tx2"/>
              </a:buClr>
              <a:buSzPct val="75000"/>
            </a:pPr>
            <a:r>
              <a:rPr lang="en-US" sz="1400" dirty="0" smtClean="0">
                <a:latin typeface="+mn-lt"/>
                <a:cs typeface="+mn-cs"/>
              </a:rPr>
              <a:t> </a:t>
            </a:r>
            <a:r>
              <a:rPr kumimoji="0" lang="en-US" sz="1400" b="1" i="0" u="none" strike="noStrike" kern="0" cap="none" spc="0" normalizeH="0" baseline="0" noProof="0" dirty="0" smtClean="0">
                <a:ln>
                  <a:noFill/>
                </a:ln>
                <a:solidFill>
                  <a:schemeClr val="tx1"/>
                </a:solidFill>
                <a:effectLst/>
                <a:uLnTx/>
                <a:uFillTx/>
                <a:latin typeface="+mn-lt"/>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400" b="1" i="0" u="none" strike="noStrike" kern="0" cap="none" spc="0" normalizeH="0" baseline="0" noProof="0" dirty="0" smtClean="0">
              <a:ln>
                <a:noFill/>
              </a:ln>
              <a:solidFill>
                <a:schemeClr val="tx1"/>
              </a:solidFill>
              <a:effectLst/>
              <a:uLnTx/>
              <a:uFillTx/>
              <a:latin typeface="+mn-lt"/>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OGC Executive Briefing Benefits of ITIL</a:t>
            </a:r>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21</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Service Design Swim Lane</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8" name="Rectangle 3"/>
          <p:cNvSpPr txBox="1">
            <a:spLocks noChangeArrowheads="1"/>
          </p:cNvSpPr>
          <p:nvPr/>
        </p:nvSpPr>
        <p:spPr bwMode="auto">
          <a:xfrm>
            <a:off x="306388" y="1560351"/>
            <a:ext cx="8532812" cy="4613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a:lnSpc>
                <a:spcPct val="90000"/>
              </a:lnSpc>
              <a:spcBef>
                <a:spcPts val="480"/>
              </a:spcBef>
            </a:pPr>
            <a:r>
              <a:rPr kumimoji="0" lang="en-US" sz="1400" b="1" i="0" u="none" strike="noStrike" kern="0" cap="none" spc="0" normalizeH="0" baseline="0" noProof="0" dirty="0" smtClean="0">
                <a:ln>
                  <a:noFill/>
                </a:ln>
                <a:solidFill>
                  <a:srgbClr val="D80074"/>
                </a:solidFill>
                <a:effectLst/>
                <a:uLnTx/>
                <a:uFillTx/>
                <a:latin typeface="+mn-lt"/>
                <a:cs typeface="+mn-cs"/>
              </a:rPr>
              <a:t>Service Catalog </a:t>
            </a:r>
            <a:r>
              <a:rPr lang="en-US" sz="1400" b="1" kern="0" dirty="0" smtClean="0">
                <a:solidFill>
                  <a:srgbClr val="D80074"/>
                </a:solidFill>
                <a:latin typeface="+mn-lt"/>
                <a:cs typeface="+mn-cs"/>
              </a:rPr>
              <a:t>Management </a:t>
            </a:r>
            <a:r>
              <a:rPr lang="en-US" sz="1400" kern="0" dirty="0" smtClean="0">
                <a:latin typeface="+mn-lt"/>
                <a:cs typeface="+mn-cs"/>
              </a:rPr>
              <a:t>is a database or structured document with information about all active IT services, including those available for deployment. The service catalog is part of the service portfolio and contains information about two types of IT service: customer-facing services that are visible to the business; and supporting services required by the service provider to deliver customer-facing services.</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9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kumimoji="0" lang="en-US" sz="1400" b="1" i="0" u="none" strike="noStrike" kern="0" cap="none" spc="0" normalizeH="0" baseline="0" noProof="0" dirty="0" smtClean="0">
                <a:ln>
                  <a:noFill/>
                </a:ln>
                <a:solidFill>
                  <a:srgbClr val="D80074"/>
                </a:solidFill>
                <a:effectLst/>
                <a:uLnTx/>
                <a:uFillTx/>
                <a:latin typeface="+mn-lt"/>
                <a:cs typeface="+mn-cs"/>
              </a:rPr>
              <a:t>Availability Management  </a:t>
            </a:r>
            <a:r>
              <a:rPr kumimoji="0" lang="en-US" sz="1400" b="0" i="0" u="none" strike="noStrike" kern="0" cap="none" spc="0" normalizeH="0" baseline="0" noProof="0" dirty="0" smtClean="0">
                <a:ln>
                  <a:noFill/>
                </a:ln>
                <a:solidFill>
                  <a:schemeClr val="tx1"/>
                </a:solidFill>
                <a:effectLst/>
                <a:uLnTx/>
                <a:uFillTx/>
                <a:latin typeface="+mn-lt"/>
                <a:cs typeface="+mn-cs"/>
              </a:rPr>
              <a:t>is t</a:t>
            </a:r>
            <a:r>
              <a:rPr lang="en-US" sz="1400" kern="0" dirty="0" smtClean="0">
                <a:latin typeface="+mn-lt"/>
                <a:cs typeface="+mn-cs"/>
              </a:rPr>
              <a:t>he process responsible for ensuring that IT services meet the current and future availability needs of the business in a cost-effective and timely manner. Availability management defines, analyses, plans, measures and improves all aspects of the availability of IT services, and ensures that all IT infrastructures, processes, tools, roles etc. are appropriate for the agreed service level targets for availability.</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9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400" b="1" kern="0" dirty="0" smtClean="0">
                <a:solidFill>
                  <a:srgbClr val="D80074"/>
                </a:solidFill>
                <a:latin typeface="+mn-lt"/>
                <a:cs typeface="+mn-cs"/>
              </a:rPr>
              <a:t>Service Level </a:t>
            </a:r>
            <a:r>
              <a:rPr kumimoji="0" lang="en-US" sz="1400" b="1" i="0" u="none" strike="noStrike" kern="0" cap="none" spc="0" normalizeH="0" baseline="0" noProof="0" dirty="0" smtClean="0">
                <a:ln>
                  <a:noFill/>
                </a:ln>
                <a:solidFill>
                  <a:srgbClr val="D80074"/>
                </a:solidFill>
                <a:effectLst/>
                <a:uLnTx/>
                <a:uFillTx/>
                <a:latin typeface="+mn-lt"/>
                <a:cs typeface="+mn-cs"/>
              </a:rPr>
              <a:t>Management  </a:t>
            </a:r>
            <a:r>
              <a:rPr kumimoji="0" lang="en-US" sz="1400" b="0" i="0" u="none" strike="noStrike" kern="0" cap="none" spc="0" normalizeH="0" baseline="0" noProof="0" dirty="0" smtClean="0">
                <a:ln>
                  <a:noFill/>
                </a:ln>
                <a:solidFill>
                  <a:schemeClr val="tx1"/>
                </a:solidFill>
                <a:effectLst/>
                <a:uLnTx/>
                <a:uFillTx/>
                <a:latin typeface="+mn-lt"/>
                <a:cs typeface="+mn-cs"/>
              </a:rPr>
              <a:t>is the </a:t>
            </a:r>
            <a:r>
              <a:rPr lang="en-US" sz="1400" kern="0" dirty="0" smtClean="0">
                <a:latin typeface="+mn-lt"/>
                <a:cs typeface="+mn-cs"/>
              </a:rPr>
              <a:t>process responsible for negotiating achievable service level agreements and ensuring that these are met. It is responsible for ensuring that all IT service management processes, operational level agreements and underpinning contracts are appropriate for the agreed service level targets. Service level management monitors and reports on service levels, holds regular service reviews with customers, and identifies required improvements.</a:t>
            </a:r>
          </a:p>
          <a:p>
            <a:pPr marL="228600" marR="0" lvl="0" indent="-228600" algn="l" defTabSz="914400" rtl="0" eaLnBrk="0" fontAlgn="base" latinLnBrk="0" hangingPunct="0">
              <a:lnSpc>
                <a:spcPct val="90000"/>
              </a:lnSpc>
              <a:spcBef>
                <a:spcPts val="480"/>
              </a:spcBef>
              <a:spcAft>
                <a:spcPct val="0"/>
              </a:spcAft>
              <a:buClr>
                <a:schemeClr val="tx2"/>
              </a:buClr>
              <a:buSzPct val="75000"/>
              <a:buFont typeface="Wingdings" pitchFamily="2" charset="2"/>
              <a:buNone/>
              <a:tabLst/>
              <a:defRPr/>
            </a:pPr>
            <a:endParaRPr kumimoji="0" lang="en-US" sz="9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400" b="1" kern="0" dirty="0" smtClean="0">
                <a:solidFill>
                  <a:srgbClr val="D80074"/>
                </a:solidFill>
                <a:latin typeface="+mn-lt"/>
                <a:cs typeface="+mn-cs"/>
              </a:rPr>
              <a:t>Information Security </a:t>
            </a:r>
            <a:r>
              <a:rPr kumimoji="0" lang="en-US" sz="1400" b="1" i="0" u="none" strike="noStrike" kern="0" cap="none" spc="0" normalizeH="0" baseline="0" noProof="0" dirty="0" smtClean="0">
                <a:ln>
                  <a:noFill/>
                </a:ln>
                <a:solidFill>
                  <a:srgbClr val="D80074"/>
                </a:solidFill>
                <a:effectLst/>
                <a:uLnTx/>
                <a:uFillTx/>
                <a:latin typeface="+mn-lt"/>
                <a:cs typeface="+mn-cs"/>
              </a:rPr>
              <a:t>Management  </a:t>
            </a:r>
            <a:r>
              <a:rPr kumimoji="0" lang="en-US" sz="1400" b="0" i="0" u="none" strike="noStrike" kern="0" cap="none" spc="0" normalizeH="0" baseline="0" noProof="0" dirty="0" smtClean="0">
                <a:ln>
                  <a:noFill/>
                </a:ln>
                <a:solidFill>
                  <a:schemeClr val="tx1"/>
                </a:solidFill>
                <a:effectLst/>
                <a:uLnTx/>
                <a:uFillTx/>
                <a:latin typeface="+mn-lt"/>
                <a:cs typeface="+mn-cs"/>
              </a:rPr>
              <a:t>is the proce</a:t>
            </a:r>
            <a:r>
              <a:rPr lang="en-US" sz="1400" kern="0" dirty="0" smtClean="0">
                <a:latin typeface="+mn-lt"/>
                <a:cs typeface="+mn-cs"/>
              </a:rPr>
              <a:t>ss responsible for ensuring that the confidentiality, integrity and availability of an organization’s assets, information, data and IT services match the agreed needs of the business. Information security management supports business security and has a wider scope than that of the IT service provider, and includes handling of paper, building access, phone calls etc. for the entire organization.</a:t>
            </a:r>
            <a:endParaRPr lang="en-US" sz="1400" kern="0" dirty="0" smtClean="0"/>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400" b="0" i="0" u="none" strike="noStrike" kern="0" cap="none" spc="0" normalizeH="0" baseline="0" noProof="0" dirty="0" smtClean="0">
              <a:ln>
                <a:noFill/>
              </a:ln>
              <a:solidFill>
                <a:schemeClr val="tx1"/>
              </a:solidFill>
              <a:effectLst/>
              <a:uLnTx/>
              <a:uFillTx/>
              <a:latin typeface="+mn-lt"/>
              <a:cs typeface="+mn-cs"/>
            </a:endParaRPr>
          </a:p>
        </p:txBody>
      </p:sp>
      <p:sp>
        <p:nvSpPr>
          <p:cNvPr id="7" name="TextBox 6"/>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2011 English Glossary V1.0</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22</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Service Design Swim Lane</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8" name="Rectangle 3"/>
          <p:cNvSpPr txBox="1">
            <a:spLocks noChangeArrowheads="1"/>
          </p:cNvSpPr>
          <p:nvPr/>
        </p:nvSpPr>
        <p:spPr bwMode="auto">
          <a:xfrm>
            <a:off x="306388" y="1560351"/>
            <a:ext cx="8532812" cy="4613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a:lnSpc>
                <a:spcPct val="90000"/>
              </a:lnSpc>
              <a:spcBef>
                <a:spcPts val="480"/>
              </a:spcBef>
            </a:pPr>
            <a:r>
              <a:rPr lang="en-US" sz="1600" b="1" kern="0" dirty="0" smtClean="0">
                <a:solidFill>
                  <a:srgbClr val="D80074"/>
                </a:solidFill>
                <a:latin typeface="+mn-lt"/>
                <a:cs typeface="+mn-cs"/>
              </a:rPr>
              <a:t>Supplier Management  </a:t>
            </a:r>
            <a:r>
              <a:rPr lang="en-US" sz="1600" kern="0" dirty="0" smtClean="0">
                <a:latin typeface="+mn-lt"/>
                <a:cs typeface="+mn-cs"/>
              </a:rPr>
              <a:t>is the process responsible for obtaining value for money from suppliers, ensuring that all contracts and agreements with suppliers support the needs of the business, and that all suppliers meet their contractual commitments.</a:t>
            </a:r>
          </a:p>
          <a:p>
            <a:endParaRPr lang="en-US" sz="1600" b="1" kern="0" dirty="0" smtClean="0">
              <a:solidFill>
                <a:srgbClr val="D80074"/>
              </a:solidFill>
              <a:latin typeface="+mn-lt"/>
              <a:cs typeface="+mn-cs"/>
            </a:endParaRPr>
          </a:p>
          <a:p>
            <a:pPr marL="228600" indent="-228600">
              <a:lnSpc>
                <a:spcPct val="90000"/>
              </a:lnSpc>
              <a:spcBef>
                <a:spcPts val="480"/>
              </a:spcBef>
            </a:pPr>
            <a:r>
              <a:rPr lang="en-US" sz="1600" b="1" kern="0" dirty="0" smtClean="0">
                <a:solidFill>
                  <a:srgbClr val="D80074"/>
                </a:solidFill>
                <a:latin typeface="+mn-lt"/>
                <a:cs typeface="+mn-cs"/>
              </a:rPr>
              <a:t>IT Service Continuity Management  </a:t>
            </a:r>
            <a:r>
              <a:rPr lang="en-US" sz="1600" kern="0" dirty="0" smtClean="0">
                <a:latin typeface="+mn-lt"/>
                <a:cs typeface="+mn-cs"/>
              </a:rPr>
              <a:t>is the process responsible for managing risks that could seriously affect IT services. IT service continuity management ensures that the IT service provider can always provide minimum agreed service levels, by reducing the risk to an acceptable level and planning for the recovery of IT services. IT service continuity management supports business continuity management.</a:t>
            </a:r>
          </a:p>
          <a:p>
            <a:endParaRPr lang="en-US" sz="1600" kern="0" dirty="0" smtClean="0">
              <a:latin typeface="+mn-lt"/>
              <a:cs typeface="+mn-cs"/>
            </a:endParaRPr>
          </a:p>
          <a:p>
            <a:r>
              <a:rPr lang="en-US" sz="1600" b="1" kern="0" dirty="0" smtClean="0">
                <a:solidFill>
                  <a:srgbClr val="D80074"/>
                </a:solidFill>
                <a:latin typeface="+mn-lt"/>
                <a:cs typeface="+mn-cs"/>
              </a:rPr>
              <a:t>Output = Service Design Package</a:t>
            </a:r>
          </a:p>
          <a:p>
            <a:endParaRPr lang="en-US" sz="1600" kern="0" dirty="0" smtClean="0">
              <a:latin typeface="+mn-lt"/>
              <a:cs typeface="+mn-cs"/>
            </a:endParaRPr>
          </a:p>
          <a:p>
            <a:pPr marL="223838" indent="-223838" eaLnBrk="0" hangingPunct="0">
              <a:lnSpc>
                <a:spcPct val="90000"/>
              </a:lnSpc>
              <a:spcBef>
                <a:spcPct val="25000"/>
              </a:spcBef>
              <a:buClr>
                <a:schemeClr val="tx2"/>
              </a:buClr>
              <a:buSzPct val="75000"/>
            </a:pPr>
            <a:endParaRPr lang="en-US" sz="1600" kern="0" dirty="0" smtClean="0"/>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2011 English Glossary V1.0</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23</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Good Service Mgmt vs. Poor Service Mgmt</a:t>
            </a:r>
          </a:p>
        </p:txBody>
      </p:sp>
      <p:sp>
        <p:nvSpPr>
          <p:cNvPr id="22534" name="Rectangle 3"/>
          <p:cNvSpPr>
            <a:spLocks noGrp="1" noChangeArrowheads="1"/>
          </p:cNvSpPr>
          <p:nvPr>
            <p:ph type="body" idx="1"/>
          </p:nvPr>
        </p:nvSpPr>
        <p:spPr>
          <a:xfrm>
            <a:off x="4786108" y="1853967"/>
            <a:ext cx="4039110" cy="4131578"/>
          </a:xfrm>
        </p:spPr>
        <p:txBody>
          <a:bodyPr/>
          <a:lstStyle/>
          <a:p>
            <a:pPr>
              <a:buNone/>
            </a:pPr>
            <a:r>
              <a:rPr lang="en-US" sz="1800" b="1" dirty="0" smtClean="0"/>
              <a:t>Indicators of poor IT service management</a:t>
            </a:r>
          </a:p>
          <a:p>
            <a:pPr>
              <a:buNone/>
            </a:pPr>
            <a:endParaRPr lang="en-US" sz="700" b="1" dirty="0" smtClean="0"/>
          </a:p>
          <a:p>
            <a:pPr>
              <a:buNone/>
            </a:pPr>
            <a:r>
              <a:rPr lang="en-US" sz="1400" dirty="0" smtClean="0"/>
              <a:t>Over-focus on functionality at the expense of usability:</a:t>
            </a:r>
          </a:p>
          <a:p>
            <a:pPr>
              <a:buNone/>
            </a:pPr>
            <a:endParaRPr lang="en-US" sz="700" dirty="0" smtClean="0"/>
          </a:p>
          <a:p>
            <a:r>
              <a:rPr lang="en-US" sz="1400" dirty="0" smtClean="0"/>
              <a:t>Unexpected IT service outages are frequent</a:t>
            </a:r>
          </a:p>
          <a:p>
            <a:r>
              <a:rPr lang="en-US" sz="1400" dirty="0" smtClean="0"/>
              <a:t>When problems occur it takes longer than expected to recover the situation</a:t>
            </a:r>
          </a:p>
          <a:p>
            <a:r>
              <a:rPr lang="en-US" sz="1400" dirty="0" smtClean="0"/>
              <a:t>The IT services perform badly and sometimes run out of data or processing capacity.</a:t>
            </a:r>
          </a:p>
          <a:p>
            <a:r>
              <a:rPr lang="en-US" sz="1400" dirty="0" smtClean="0"/>
              <a:t>There are additional unexpected charges from external suppliers and occasional contractual disputes.</a:t>
            </a:r>
          </a:p>
          <a:p>
            <a:r>
              <a:rPr lang="en-US" sz="1400" dirty="0" smtClean="0"/>
              <a:t>IT issues are often blamed on third-party suppliers.</a:t>
            </a:r>
          </a:p>
          <a:p>
            <a:pPr>
              <a:buNone/>
            </a:pPr>
            <a:endParaRPr lang="en-US" sz="1400" dirty="0" smtClean="0"/>
          </a:p>
          <a:p>
            <a:pPr>
              <a:buNone/>
            </a:pPr>
            <a:r>
              <a:rPr lang="en-US" sz="1400" dirty="0" smtClean="0">
                <a:solidFill>
                  <a:srgbClr val="E20074"/>
                </a:solidFill>
              </a:rPr>
              <a:t>These aspects indicate poor design of the IT service.</a:t>
            </a:r>
            <a:r>
              <a:rPr lang="en-US" sz="1400" dirty="0" smtClean="0"/>
              <a:t>	</a:t>
            </a:r>
          </a:p>
          <a:p>
            <a:pPr>
              <a:buNone/>
            </a:pPr>
            <a:endParaRPr lang="en-US" sz="1400" b="1" dirty="0" smtClean="0"/>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7" name="Rectangle 3"/>
          <p:cNvSpPr txBox="1">
            <a:spLocks noChangeArrowheads="1"/>
          </p:cNvSpPr>
          <p:nvPr/>
        </p:nvSpPr>
        <p:spPr bwMode="auto">
          <a:xfrm>
            <a:off x="310393" y="1845577"/>
            <a:ext cx="4061669" cy="41078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b="1" i="0" u="none" strike="noStrike" kern="0" cap="none" spc="0" normalizeH="0" baseline="0" noProof="0" dirty="0" smtClean="0">
                <a:ln>
                  <a:noFill/>
                </a:ln>
                <a:solidFill>
                  <a:schemeClr val="tx1"/>
                </a:solidFill>
                <a:effectLst/>
                <a:uLnTx/>
                <a:uFillTx/>
                <a:latin typeface="+mn-lt"/>
                <a:cs typeface="+mn-cs"/>
              </a:rPr>
              <a:t>Indicators of </a:t>
            </a:r>
            <a:r>
              <a:rPr lang="en-US" b="1" kern="0" dirty="0" smtClean="0">
                <a:latin typeface="+mn-lt"/>
                <a:cs typeface="+mn-cs"/>
              </a:rPr>
              <a:t> Good </a:t>
            </a:r>
            <a:r>
              <a:rPr kumimoji="0" lang="en-US" b="1" i="0" u="none" strike="noStrike" kern="0" cap="none" spc="0" normalizeH="0" baseline="0" noProof="0" dirty="0" smtClean="0">
                <a:ln>
                  <a:noFill/>
                </a:ln>
                <a:solidFill>
                  <a:schemeClr val="tx1"/>
                </a:solidFill>
                <a:effectLst/>
                <a:uLnTx/>
                <a:uFillTx/>
                <a:latin typeface="+mn-lt"/>
                <a:cs typeface="+mn-cs"/>
              </a:rPr>
              <a:t>IT service management</a:t>
            </a:r>
          </a:p>
          <a:p>
            <a:pPr marL="223838" marR="0" lvl="0" indent="-223838" defTabSz="914400" eaLnBrk="0" latinLnBrk="0" hangingPunct="0">
              <a:lnSpc>
                <a:spcPct val="90000"/>
              </a:lnSpc>
              <a:spcBef>
                <a:spcPct val="25000"/>
              </a:spcBef>
              <a:buClr>
                <a:schemeClr val="tx2"/>
              </a:buClr>
              <a:buSzPct val="75000"/>
              <a:tabLst/>
              <a:defRPr/>
            </a:pPr>
            <a:endParaRPr lang="en-US" sz="700" b="1" dirty="0" smtClean="0">
              <a:latin typeface="+mn-lt"/>
              <a:cs typeface="+mn-cs"/>
            </a:endParaRPr>
          </a:p>
          <a:p>
            <a:pPr marL="223838" indent="-223838" eaLnBrk="0" hangingPunct="0">
              <a:lnSpc>
                <a:spcPct val="90000"/>
              </a:lnSpc>
              <a:spcBef>
                <a:spcPct val="25000"/>
              </a:spcBef>
              <a:buClr>
                <a:schemeClr val="tx2"/>
              </a:buClr>
              <a:buSzPct val="75000"/>
            </a:pPr>
            <a:r>
              <a:rPr lang="en-US" sz="1400" dirty="0" smtClean="0">
                <a:latin typeface="+mn-lt"/>
                <a:cs typeface="+mn-cs"/>
              </a:rPr>
              <a:t>Focus on both functionality and usability:</a:t>
            </a:r>
          </a:p>
          <a:p>
            <a:pPr marL="223838" indent="-223838" eaLnBrk="0" hangingPunct="0">
              <a:lnSpc>
                <a:spcPct val="90000"/>
              </a:lnSpc>
              <a:spcBef>
                <a:spcPct val="25000"/>
              </a:spcBef>
              <a:buClr>
                <a:schemeClr val="tx2"/>
              </a:buClr>
              <a:buSzPct val="75000"/>
            </a:pPr>
            <a:endParaRPr lang="en-US" sz="700" dirty="0" smtClean="0">
              <a:latin typeface="+mn-lt"/>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400" dirty="0" smtClean="0">
                <a:latin typeface="+mn-lt"/>
                <a:cs typeface="+mn-cs"/>
              </a:rPr>
              <a:t>IT services are designed to work in operation, available when required, performing as expected.</a:t>
            </a:r>
          </a:p>
          <a:p>
            <a:pPr marL="223838" indent="-223838" eaLnBrk="0" hangingPunct="0">
              <a:lnSpc>
                <a:spcPct val="90000"/>
              </a:lnSpc>
              <a:spcBef>
                <a:spcPct val="25000"/>
              </a:spcBef>
              <a:buClr>
                <a:schemeClr val="tx2"/>
              </a:buClr>
              <a:buSzPct val="75000"/>
              <a:buFont typeface="Wingdings" pitchFamily="2" charset="2"/>
              <a:buChar char="§"/>
            </a:pPr>
            <a:r>
              <a:rPr lang="en-US" sz="1400" dirty="0" smtClean="0">
                <a:latin typeface="+mn-lt"/>
                <a:cs typeface="+mn-cs"/>
              </a:rPr>
              <a:t>Security threats are dealt with quickly and effectively</a:t>
            </a:r>
          </a:p>
          <a:p>
            <a:pPr marL="223838" indent="-223838" eaLnBrk="0" hangingPunct="0">
              <a:lnSpc>
                <a:spcPct val="90000"/>
              </a:lnSpc>
              <a:spcBef>
                <a:spcPct val="25000"/>
              </a:spcBef>
              <a:buClr>
                <a:schemeClr val="tx2"/>
              </a:buClr>
              <a:buSzPct val="75000"/>
              <a:buFont typeface="Wingdings" pitchFamily="2" charset="2"/>
              <a:buChar char="§"/>
            </a:pPr>
            <a:r>
              <a:rPr lang="en-US" sz="1400" dirty="0" smtClean="0">
                <a:latin typeface="+mn-lt"/>
                <a:cs typeface="+mn-cs"/>
              </a:rPr>
              <a:t>Unexpected incidents are resolved quickly and effectively, ensuring business users are involved in decisions and always kept informed.</a:t>
            </a:r>
          </a:p>
          <a:p>
            <a:pPr marL="223838" indent="-223838" eaLnBrk="0" hangingPunct="0">
              <a:lnSpc>
                <a:spcPct val="90000"/>
              </a:lnSpc>
              <a:spcBef>
                <a:spcPct val="25000"/>
              </a:spcBef>
              <a:buClr>
                <a:schemeClr val="tx2"/>
              </a:buClr>
              <a:buSzPct val="75000"/>
              <a:buFont typeface="Wingdings" pitchFamily="2" charset="2"/>
              <a:buChar char="§"/>
            </a:pPr>
            <a:r>
              <a:rPr lang="en-US" sz="1400" dirty="0" smtClean="0">
                <a:latin typeface="+mn-lt"/>
                <a:cs typeface="+mn-cs"/>
              </a:rPr>
              <a:t>A catalog of available IT services is written in terms the users understand, with prices (if users pay for IT services) or cost information (if not) </a:t>
            </a:r>
            <a:r>
              <a:rPr lang="en-US" sz="1400" dirty="0" smtClean="0"/>
              <a:t>	</a:t>
            </a:r>
          </a:p>
          <a:p>
            <a:pPr marL="223838" indent="-223838" eaLnBrk="0" hangingPunct="0">
              <a:lnSpc>
                <a:spcPct val="90000"/>
              </a:lnSpc>
              <a:spcBef>
                <a:spcPct val="25000"/>
              </a:spcBef>
              <a:buClr>
                <a:schemeClr val="tx2"/>
              </a:buClr>
              <a:buSzPct val="75000"/>
              <a:buFont typeface="Wingdings" pitchFamily="2" charset="2"/>
              <a:buChar char="§"/>
            </a:pPr>
            <a:r>
              <a:rPr lang="en-US" sz="1400" dirty="0" smtClean="0">
                <a:latin typeface="+mn-lt"/>
                <a:cs typeface="+mn-cs"/>
              </a:rPr>
              <a:t>Third-party costs are known and controlled.</a:t>
            </a:r>
          </a:p>
          <a:p>
            <a:pPr marL="223838" indent="-223838" eaLnBrk="0" hangingPunct="0">
              <a:lnSpc>
                <a:spcPct val="90000"/>
              </a:lnSpc>
              <a:spcBef>
                <a:spcPct val="25000"/>
              </a:spcBef>
              <a:buClr>
                <a:schemeClr val="tx2"/>
              </a:buClr>
              <a:buSzPct val="75000"/>
            </a:pPr>
            <a:endParaRPr lang="en-US" sz="700" dirty="0" smtClean="0">
              <a:latin typeface="+mn-lt"/>
              <a:cs typeface="+mn-cs"/>
            </a:endParaRPr>
          </a:p>
          <a:p>
            <a:pPr marL="223838" indent="-223838" eaLnBrk="0" hangingPunct="0">
              <a:lnSpc>
                <a:spcPct val="90000"/>
              </a:lnSpc>
              <a:spcBef>
                <a:spcPct val="25000"/>
              </a:spcBef>
              <a:buClr>
                <a:schemeClr val="tx2"/>
              </a:buClr>
              <a:buSzPct val="75000"/>
            </a:pPr>
            <a:r>
              <a:rPr lang="en-US" sz="1400" dirty="0" smtClean="0">
                <a:latin typeface="+mn-lt"/>
                <a:cs typeface="+mn-cs"/>
              </a:rPr>
              <a:t>Capacity is monitored and any purchases to increase capacity are planned well in advance and budgeted. </a:t>
            </a:r>
            <a:r>
              <a:rPr kumimoji="0" lang="en-US" sz="1400" b="1" i="0" u="none" strike="noStrike" kern="0" cap="none" spc="0" normalizeH="0" baseline="0" noProof="0" dirty="0" smtClean="0">
                <a:ln>
                  <a:noFill/>
                </a:ln>
                <a:solidFill>
                  <a:schemeClr val="tx1"/>
                </a:solidFill>
                <a:effectLst/>
                <a:uLnTx/>
                <a:uFillTx/>
                <a:latin typeface="+mn-lt"/>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400" b="1" i="0" u="none" strike="noStrike" kern="0" cap="none" spc="0" normalizeH="0" baseline="0" noProof="0" dirty="0" smtClean="0">
              <a:ln>
                <a:noFill/>
              </a:ln>
              <a:solidFill>
                <a:schemeClr val="tx1"/>
              </a:solidFill>
              <a:effectLst/>
              <a:uLnTx/>
              <a:uFillTx/>
              <a:latin typeface="+mn-lt"/>
              <a:cs typeface="+mn-cs"/>
            </a:endParaRPr>
          </a:p>
        </p:txBody>
      </p:sp>
      <p:sp>
        <p:nvSpPr>
          <p:cNvPr id="8" name="TextBox 7"/>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OGC Executive Briefing Benefits of ITIL</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24</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Service Transition Swim Lane</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8" name="Rectangle 3"/>
          <p:cNvSpPr txBox="1">
            <a:spLocks noChangeArrowheads="1"/>
          </p:cNvSpPr>
          <p:nvPr/>
        </p:nvSpPr>
        <p:spPr bwMode="auto">
          <a:xfrm>
            <a:off x="306388" y="1560351"/>
            <a:ext cx="8532812" cy="4613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a:lnSpc>
                <a:spcPct val="90000"/>
              </a:lnSpc>
              <a:spcBef>
                <a:spcPts val="480"/>
              </a:spcBef>
            </a:pPr>
            <a:r>
              <a:rPr kumimoji="0" lang="en-US" sz="1600" b="1" i="0" u="none" strike="noStrike" kern="0" cap="none" spc="0" normalizeH="0" baseline="0" noProof="0" dirty="0" smtClean="0">
                <a:ln>
                  <a:noFill/>
                </a:ln>
                <a:solidFill>
                  <a:srgbClr val="D80074"/>
                </a:solidFill>
                <a:effectLst/>
                <a:uLnTx/>
                <a:uFillTx/>
                <a:latin typeface="+mn-lt"/>
                <a:ea typeface="+mn-ea"/>
                <a:cs typeface="+mn-cs"/>
              </a:rPr>
              <a:t>Transition Planning &amp; Support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is the</a:t>
            </a:r>
            <a:r>
              <a:rPr lang="en-US" sz="1600" kern="0" dirty="0" smtClean="0">
                <a:latin typeface="+mn-lt"/>
                <a:cs typeface="+mn-cs"/>
              </a:rPr>
              <a:t> process responsible for planning all service transition processes and coordinating the resources that they require.</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kumimoji="0" lang="en-US" sz="1600" b="1" i="0" u="none" strike="noStrike" kern="0" cap="none" spc="0" normalizeH="0" baseline="0" noProof="0" dirty="0" smtClean="0">
                <a:ln>
                  <a:noFill/>
                </a:ln>
                <a:solidFill>
                  <a:srgbClr val="D80074"/>
                </a:solidFill>
                <a:effectLst/>
                <a:uLnTx/>
                <a:uFillTx/>
                <a:latin typeface="+mn-lt"/>
                <a:ea typeface="+mn-ea"/>
                <a:cs typeface="+mn-cs"/>
              </a:rPr>
              <a:t>Change</a:t>
            </a:r>
            <a:r>
              <a:rPr kumimoji="0" lang="en-US" sz="1600" b="1" i="0" u="none" strike="noStrike" kern="0" cap="none" spc="0" normalizeH="0" noProof="0" dirty="0" smtClean="0">
                <a:ln>
                  <a:noFill/>
                </a:ln>
                <a:solidFill>
                  <a:srgbClr val="D80074"/>
                </a:solidFill>
                <a:effectLst/>
                <a:uLnTx/>
                <a:uFillTx/>
                <a:latin typeface="+mn-lt"/>
                <a:ea typeface="+mn-ea"/>
                <a:cs typeface="+mn-cs"/>
              </a:rPr>
              <a:t> </a:t>
            </a:r>
            <a:r>
              <a:rPr kumimoji="0" lang="en-US" sz="1600" b="1" i="0" u="none" strike="noStrike" kern="0" cap="none" spc="0" normalizeH="0" baseline="0" noProof="0" dirty="0" smtClean="0">
                <a:ln>
                  <a:noFill/>
                </a:ln>
                <a:solidFill>
                  <a:srgbClr val="D80074"/>
                </a:solidFill>
                <a:effectLst/>
                <a:uLnTx/>
                <a:uFillTx/>
                <a:latin typeface="+mn-lt"/>
                <a:ea typeface="+mn-ea"/>
                <a:cs typeface="+mn-cs"/>
              </a:rPr>
              <a:t>Management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is the</a:t>
            </a:r>
            <a:r>
              <a:rPr lang="en-US" sz="1600" kern="0" dirty="0" smtClean="0">
                <a:latin typeface="+mn-lt"/>
                <a:cs typeface="+mn-cs"/>
              </a:rPr>
              <a:t> process responsible for controlling the lifecycle of all changes, enabling beneficial changes to be made with minimum disruption to IT services.</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600" b="1" kern="0" dirty="0" smtClean="0">
                <a:solidFill>
                  <a:srgbClr val="D80074"/>
                </a:solidFill>
                <a:latin typeface="+mn-lt"/>
                <a:cs typeface="+mn-cs"/>
              </a:rPr>
              <a:t>Service Asset &amp; Configuration </a:t>
            </a:r>
            <a:r>
              <a:rPr kumimoji="0" lang="en-US" sz="1600" b="1" i="0" u="none" strike="noStrike" kern="0" cap="none" spc="0" normalizeH="0" baseline="0" noProof="0" dirty="0" smtClean="0">
                <a:ln>
                  <a:noFill/>
                </a:ln>
                <a:solidFill>
                  <a:srgbClr val="D80074"/>
                </a:solidFill>
                <a:effectLst/>
                <a:uLnTx/>
                <a:uFillTx/>
                <a:latin typeface="+mn-lt"/>
                <a:ea typeface="+mn-ea"/>
                <a:cs typeface="+mn-cs"/>
              </a:rPr>
              <a:t>Management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is </a:t>
            </a:r>
            <a:r>
              <a:rPr lang="en-US" sz="1600" kern="0" noProof="0" dirty="0" smtClean="0">
                <a:latin typeface="+mn-lt"/>
                <a:cs typeface="+mn-cs"/>
              </a:rPr>
              <a:t>t</a:t>
            </a:r>
            <a:r>
              <a:rPr lang="en-US" sz="1600" kern="0" dirty="0" smtClean="0">
                <a:latin typeface="+mn-lt"/>
                <a:cs typeface="+mn-cs"/>
              </a:rPr>
              <a:t>he process responsible for ensuring that the assets required to deliver services are properly controlled, and that accurate and reliable information about those assets is available when and where it is needed. This information includes details of how the assets have been configured and the relationships between assets.</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600" b="1" kern="0" noProof="0" dirty="0" smtClean="0">
                <a:solidFill>
                  <a:srgbClr val="D80074"/>
                </a:solidFill>
                <a:latin typeface="+mn-lt"/>
                <a:cs typeface="+mn-cs"/>
              </a:rPr>
              <a:t>Validation &amp; Testing </a:t>
            </a:r>
            <a:r>
              <a:rPr kumimoji="0" lang="en-US" sz="1600" b="1" i="0" u="none" strike="noStrike" kern="0" cap="none" spc="0" normalizeH="0" baseline="0" noProof="0" dirty="0" smtClean="0">
                <a:ln>
                  <a:noFill/>
                </a:ln>
                <a:solidFill>
                  <a:srgbClr val="D80074"/>
                </a:solidFill>
                <a:effectLst/>
                <a:uLnTx/>
                <a:uFillTx/>
                <a:latin typeface="+mn-lt"/>
                <a:ea typeface="+mn-ea"/>
                <a:cs typeface="+mn-cs"/>
              </a:rPr>
              <a:t>Management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is</a:t>
            </a:r>
            <a:r>
              <a:rPr lang="en-US" sz="1600" kern="0" dirty="0" smtClean="0">
                <a:latin typeface="+mn-lt"/>
                <a:cs typeface="+mn-cs"/>
              </a:rPr>
              <a:t> the process responsible for validation and testing of a new or changed IT service. Service validation and testing ensures that the IT service matches its design specification and will meet the needs of the business.</a:t>
            </a:r>
          </a:p>
          <a:p>
            <a:pPr marL="228600" marR="0" lvl="0" indent="-228600" algn="l" defTabSz="914400" rtl="0" eaLnBrk="0" fontAlgn="base" latinLnBrk="0" hangingPunct="0">
              <a:lnSpc>
                <a:spcPct val="90000"/>
              </a:lnSpc>
              <a:spcBef>
                <a:spcPts val="480"/>
              </a:spcBef>
              <a:spcAft>
                <a:spcPct val="0"/>
              </a:spcAft>
              <a:buClr>
                <a:schemeClr val="tx2"/>
              </a:buClr>
              <a:buSzPct val="75000"/>
              <a:buFont typeface="Wingdings" pitchFamily="2" charset="2"/>
              <a:buNone/>
              <a:tabLst/>
              <a:defRPr/>
            </a:pPr>
            <a:endParaRPr lang="en-US" sz="1000" kern="0" dirty="0" smtClean="0">
              <a:latin typeface="+mn-lt"/>
              <a:cs typeface="+mn-cs"/>
            </a:endParaRPr>
          </a:p>
          <a:p>
            <a:pPr marL="228600" indent="-228600">
              <a:lnSpc>
                <a:spcPct val="90000"/>
              </a:lnSpc>
              <a:spcBef>
                <a:spcPts val="480"/>
              </a:spcBef>
            </a:pPr>
            <a:r>
              <a:rPr lang="en-US" sz="1600" b="1" kern="0" dirty="0" smtClean="0">
                <a:solidFill>
                  <a:srgbClr val="D80074"/>
                </a:solidFill>
                <a:latin typeface="+mn-lt"/>
                <a:cs typeface="+mn-cs"/>
              </a:rPr>
              <a:t>Release &amp; Deployment Management  </a:t>
            </a:r>
            <a:r>
              <a:rPr lang="en-US" sz="1600" kern="0" dirty="0" smtClean="0">
                <a:latin typeface="+mn-lt"/>
                <a:cs typeface="+mn-cs"/>
              </a:rPr>
              <a:t>is the process responsible for planning, scheduling and controlling the build, test and deployment of releases, and for delivering new functionality required by the business while protecting the integrity of existing services.</a:t>
            </a:r>
          </a:p>
          <a:p>
            <a:pPr marL="223838" indent="-223838" eaLnBrk="0" hangingPunct="0">
              <a:lnSpc>
                <a:spcPct val="90000"/>
              </a:lnSpc>
              <a:spcBef>
                <a:spcPct val="25000"/>
              </a:spcBef>
              <a:buClr>
                <a:schemeClr val="tx2"/>
              </a:buClr>
              <a:buSzPct val="75000"/>
            </a:pPr>
            <a:endParaRPr lang="en-US" sz="1000" b="1" kern="0" dirty="0" smtClean="0">
              <a:solidFill>
                <a:srgbClr val="D80074"/>
              </a:solidFill>
              <a:latin typeface="+mn-lt"/>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2011 English Glossary V1.0</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25</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Service Transition Swim Lane</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8" name="Rectangle 3"/>
          <p:cNvSpPr txBox="1">
            <a:spLocks noChangeArrowheads="1"/>
          </p:cNvSpPr>
          <p:nvPr/>
        </p:nvSpPr>
        <p:spPr bwMode="auto">
          <a:xfrm>
            <a:off x="306388" y="1560351"/>
            <a:ext cx="8532812" cy="4613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indent="-223838" eaLnBrk="0" hangingPunct="0">
              <a:lnSpc>
                <a:spcPct val="90000"/>
              </a:lnSpc>
              <a:spcBef>
                <a:spcPct val="25000"/>
              </a:spcBef>
              <a:buClr>
                <a:schemeClr val="tx2"/>
              </a:buClr>
              <a:buSzPct val="75000"/>
            </a:pPr>
            <a:endParaRPr lang="en-US" sz="1000" b="1" kern="0" dirty="0" smtClean="0">
              <a:solidFill>
                <a:srgbClr val="D80074"/>
              </a:solidFill>
              <a:latin typeface="+mn-lt"/>
              <a:cs typeface="+mn-cs"/>
            </a:endParaRPr>
          </a:p>
          <a:p>
            <a:pPr marL="228600" indent="-223838" eaLnBrk="0" hangingPunct="0">
              <a:lnSpc>
                <a:spcPct val="90000"/>
              </a:lnSpc>
              <a:spcBef>
                <a:spcPct val="25000"/>
              </a:spcBef>
              <a:buClr>
                <a:schemeClr val="tx2"/>
              </a:buClr>
              <a:buSzPct val="75000"/>
            </a:pPr>
            <a:r>
              <a:rPr lang="en-US" sz="1600" b="1" kern="0" dirty="0" smtClean="0">
                <a:solidFill>
                  <a:srgbClr val="D80074"/>
                </a:solidFill>
                <a:latin typeface="+mn-lt"/>
                <a:cs typeface="+mn-cs"/>
              </a:rPr>
              <a:t>Evaluation Management  </a:t>
            </a:r>
            <a:r>
              <a:rPr lang="en-US" sz="1600" kern="0" dirty="0" smtClean="0">
                <a:latin typeface="+mn-lt"/>
                <a:cs typeface="+mn-cs"/>
              </a:rPr>
              <a:t>is the process responsible for assessing a new or changed IT Service to ensure that risks have been managed and to help determine whether to proceed with the change. Evaluation is also used to mean comparing an actual outcome with the intended outcome, or comparing one alternative with another.</a:t>
            </a:r>
          </a:p>
          <a:p>
            <a:pPr marL="223838" indent="-223838" eaLnBrk="0" hangingPunct="0">
              <a:lnSpc>
                <a:spcPct val="90000"/>
              </a:lnSpc>
              <a:spcBef>
                <a:spcPct val="25000"/>
              </a:spcBef>
              <a:buClr>
                <a:schemeClr val="tx2"/>
              </a:buClr>
              <a:buSzPct val="75000"/>
            </a:pPr>
            <a:endParaRPr lang="en-US" sz="1000" kern="0" dirty="0" smtClean="0">
              <a:latin typeface="+mn-lt"/>
              <a:cs typeface="+mn-cs"/>
            </a:endParaRPr>
          </a:p>
          <a:p>
            <a:pPr marL="228600" indent="-228600">
              <a:lnSpc>
                <a:spcPct val="90000"/>
              </a:lnSpc>
              <a:spcBef>
                <a:spcPts val="480"/>
              </a:spcBef>
            </a:pPr>
            <a:r>
              <a:rPr lang="en-US" sz="1600" b="1" kern="0" dirty="0" smtClean="0">
                <a:solidFill>
                  <a:srgbClr val="D80074"/>
                </a:solidFill>
                <a:latin typeface="+mn-lt"/>
                <a:cs typeface="+mn-cs"/>
              </a:rPr>
              <a:t>Service Knowledge Management  </a:t>
            </a:r>
            <a:r>
              <a:rPr lang="en-US" sz="1600" kern="0" dirty="0" smtClean="0">
                <a:latin typeface="+mn-lt"/>
                <a:cs typeface="+mn-cs"/>
              </a:rPr>
              <a:t>is a set of tools and databases that is used to manage knowledge, information and data. The service knowledge management system includes the configuration management system, as well as other databases and information systems. The service knowledge management system includes tools for collecting, storing, managing, updating, analyzing and presenting all the knowledge, information and data that an IT service provider will need to manage the full lifecycle of IT services.</a:t>
            </a:r>
          </a:p>
          <a:p>
            <a:endParaRPr lang="en-US" sz="1600" kern="0" dirty="0" smtClean="0">
              <a:latin typeface="+mn-lt"/>
              <a:cs typeface="+mn-cs"/>
            </a:endParaRPr>
          </a:p>
          <a:p>
            <a:r>
              <a:rPr lang="en-US" sz="1600" b="1" kern="0" dirty="0" smtClean="0">
                <a:solidFill>
                  <a:srgbClr val="D80074"/>
                </a:solidFill>
                <a:latin typeface="+mn-lt"/>
                <a:cs typeface="+mn-cs"/>
              </a:rPr>
              <a:t>Output = A Released Service</a:t>
            </a:r>
          </a:p>
          <a:p>
            <a:endParaRPr lang="en-US" sz="1600" kern="0" dirty="0" smtClean="0">
              <a:latin typeface="+mn-lt"/>
              <a:cs typeface="+mn-cs"/>
            </a:endParaRPr>
          </a:p>
          <a:p>
            <a:pPr marL="223838" indent="-223838" eaLnBrk="0" hangingPunct="0">
              <a:lnSpc>
                <a:spcPct val="90000"/>
              </a:lnSpc>
              <a:spcBef>
                <a:spcPct val="25000"/>
              </a:spcBef>
              <a:buClr>
                <a:schemeClr val="tx2"/>
              </a:buClr>
              <a:buSzPct val="75000"/>
            </a:pPr>
            <a:endParaRPr lang="en-US" sz="1600" kern="0" dirty="0" smtClean="0">
              <a:latin typeface="+mn-lt"/>
              <a:cs typeface="+mn-cs"/>
            </a:endParaRPr>
          </a:p>
          <a:p>
            <a:pPr marL="223838" indent="-223838" eaLnBrk="0" hangingPunct="0">
              <a:lnSpc>
                <a:spcPct val="90000"/>
              </a:lnSpc>
              <a:spcBef>
                <a:spcPct val="25000"/>
              </a:spcBef>
              <a:buClr>
                <a:schemeClr val="tx2"/>
              </a:buClr>
              <a:buSzPct val="75000"/>
            </a:pPr>
            <a:endParaRPr lang="en-US" sz="1600" kern="0" dirty="0" smtClean="0"/>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2011 English Glossary V1.0</a:t>
            </a:r>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26</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Good Service Mgmt vs. Poor Service Mgmt</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7" name="Rectangle 3"/>
          <p:cNvSpPr txBox="1">
            <a:spLocks noChangeArrowheads="1"/>
          </p:cNvSpPr>
          <p:nvPr/>
        </p:nvSpPr>
        <p:spPr bwMode="auto">
          <a:xfrm>
            <a:off x="4786108" y="1593268"/>
            <a:ext cx="4039110" cy="41315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Indicators of poor IT service management</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The developers ‘handover’ the ‘service’ to operational staff in the expectation that it is ready, but the service initially fails to provide the expected benefits to the business.</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Changes happen without users and support services being informed</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New  or changed IT services are fraught with problems, and often lead to unexpected issues with other services</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Operational resources are distracted from day-to-day work by the problems caused by change.</a:t>
            </a:r>
          </a:p>
          <a:p>
            <a:pPr marL="223838" indent="-223838" eaLnBrk="0" hangingPunct="0">
              <a:lnSpc>
                <a:spcPct val="90000"/>
              </a:lnSpc>
              <a:spcBef>
                <a:spcPct val="25000"/>
              </a:spcBef>
              <a:buClr>
                <a:schemeClr val="tx2"/>
              </a:buClr>
              <a:buSzPct val="75000"/>
            </a:pPr>
            <a:endParaRPr lang="en-US" sz="800" dirty="0" smtClean="0">
              <a:latin typeface="+mn-lt"/>
              <a:cs typeface="+mn-cs"/>
            </a:endParaRPr>
          </a:p>
          <a:p>
            <a:pPr marL="223838" indent="-223838" eaLnBrk="0" hangingPunct="0">
              <a:lnSpc>
                <a:spcPct val="90000"/>
              </a:lnSpc>
              <a:spcBef>
                <a:spcPct val="25000"/>
              </a:spcBef>
              <a:buClr>
                <a:schemeClr val="tx2"/>
              </a:buClr>
              <a:buSzPct val="75000"/>
            </a:pPr>
            <a:r>
              <a:rPr lang="en-US" sz="1600" dirty="0" smtClean="0">
                <a:solidFill>
                  <a:srgbClr val="E20074"/>
                </a:solidFill>
                <a:latin typeface="+mn-lt"/>
                <a:cs typeface="+mn-cs"/>
              </a:rPr>
              <a:t>This indicates poor service transition practice.</a:t>
            </a:r>
            <a:r>
              <a:rPr lang="en-US" sz="1600" kern="0" dirty="0" smtClean="0">
                <a:latin typeface="+mn-lt"/>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310393" y="1610045"/>
            <a:ext cx="4061669" cy="41078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Indicators of </a:t>
            </a:r>
            <a:r>
              <a:rPr lang="en-US" sz="2000" b="1" kern="0" dirty="0" smtClean="0">
                <a:latin typeface="+mn-lt"/>
                <a:cs typeface="+mn-cs"/>
              </a:rPr>
              <a:t> Good </a:t>
            </a:r>
            <a:r>
              <a:rPr kumimoji="0" lang="en-US" sz="2000" b="1" i="0" u="none" strike="noStrike" kern="0" cap="none" spc="0" normalizeH="0" baseline="0" noProof="0" dirty="0" smtClean="0">
                <a:ln>
                  <a:noFill/>
                </a:ln>
                <a:solidFill>
                  <a:schemeClr val="tx1"/>
                </a:solidFill>
                <a:effectLst/>
                <a:uLnTx/>
                <a:uFillTx/>
                <a:latin typeface="+mn-lt"/>
                <a:ea typeface="+mn-ea"/>
                <a:cs typeface="+mn-cs"/>
              </a:rPr>
              <a:t>IT service management</a:t>
            </a:r>
          </a:p>
          <a:p>
            <a:pPr marL="223838" marR="0" lvl="0" indent="-223838" defTabSz="914400" eaLnBrk="0" latinLnBrk="0" hangingPunct="0">
              <a:lnSpc>
                <a:spcPct val="90000"/>
              </a:lnSpc>
              <a:spcBef>
                <a:spcPct val="25000"/>
              </a:spcBef>
              <a:buClr>
                <a:schemeClr val="tx2"/>
              </a:buClr>
              <a:buSzPct val="75000"/>
              <a:buFont typeface="Wingdings" pitchFamily="2" charset="2"/>
              <a:buChar char="§"/>
              <a:tabLst/>
              <a:defRPr/>
            </a:pPr>
            <a:endParaRPr lang="en-US" sz="1600" b="1" dirty="0" smtClean="0">
              <a:latin typeface="+mn-lt"/>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Any shortfalls in service design and development are picked up during service transition, and the service is not accepted into operation until it is ready </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Clearly communicated release schedules that identify the introduction of new and changed IT services </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The risks and potential impacts of change are discussed with business users before the change takes place</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Changes are agreed, well planned and implemented in a timely fashion with minimal disruption to the business. </a:t>
            </a:r>
            <a:r>
              <a:rPr lang="en-US" sz="1600" b="1" dirty="0" smtClean="0"/>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OGC Executive Briefing Benefits of ITIL</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27</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Service Operations Swim Lane</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8" name="Rectangle 3"/>
          <p:cNvSpPr txBox="1">
            <a:spLocks noChangeArrowheads="1"/>
          </p:cNvSpPr>
          <p:nvPr/>
        </p:nvSpPr>
        <p:spPr bwMode="auto">
          <a:xfrm>
            <a:off x="306388" y="1400960"/>
            <a:ext cx="8532812" cy="4613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a:lnSpc>
                <a:spcPct val="90000"/>
              </a:lnSpc>
              <a:spcBef>
                <a:spcPts val="480"/>
              </a:spcBef>
            </a:pPr>
            <a:r>
              <a:rPr kumimoji="0" lang="en-US" sz="1400" b="1" i="0" u="none" strike="noStrike" kern="0" cap="none" spc="0" normalizeH="0" baseline="0" noProof="0" dirty="0" smtClean="0">
                <a:ln>
                  <a:noFill/>
                </a:ln>
                <a:solidFill>
                  <a:srgbClr val="D80074"/>
                </a:solidFill>
                <a:effectLst/>
                <a:uLnTx/>
                <a:uFillTx/>
                <a:latin typeface="+mn-lt"/>
                <a:cs typeface="+mn-cs"/>
              </a:rPr>
              <a:t>Event Management </a:t>
            </a:r>
            <a:r>
              <a:rPr kumimoji="0" lang="en-US" sz="1400" b="0" i="0" u="none" strike="noStrike" kern="0" cap="none" spc="0" normalizeH="0" baseline="0" noProof="0" dirty="0" smtClean="0">
                <a:ln>
                  <a:noFill/>
                </a:ln>
                <a:solidFill>
                  <a:schemeClr val="tx1"/>
                </a:solidFill>
                <a:effectLst/>
                <a:uLnTx/>
                <a:uFillTx/>
                <a:latin typeface="+mn-lt"/>
                <a:cs typeface="+mn-cs"/>
              </a:rPr>
              <a:t>is the </a:t>
            </a:r>
            <a:r>
              <a:rPr lang="en-US" sz="1400" kern="0" dirty="0" smtClean="0">
                <a:latin typeface="+mn-lt"/>
                <a:cs typeface="+mn-cs"/>
              </a:rPr>
              <a:t>process responsible for managing events throughout their lifecycle. Event management is one of the main activities of IT operations.</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p>
            <a:r>
              <a:rPr kumimoji="0" lang="en-US" sz="1400" b="1" i="0" u="none" strike="noStrike" kern="0" cap="none" spc="0" normalizeH="0" baseline="0" noProof="0" dirty="0" smtClean="0">
                <a:ln>
                  <a:noFill/>
                </a:ln>
                <a:solidFill>
                  <a:srgbClr val="D80074"/>
                </a:solidFill>
                <a:effectLst/>
                <a:uLnTx/>
                <a:uFillTx/>
                <a:latin typeface="+mn-lt"/>
                <a:cs typeface="+mn-cs"/>
              </a:rPr>
              <a:t>Request Management  </a:t>
            </a:r>
            <a:r>
              <a:rPr kumimoji="0" lang="en-US" sz="1400" b="0" i="0" u="none" strike="noStrike" kern="0" cap="none" spc="0" normalizeH="0" baseline="0" noProof="0" dirty="0" smtClean="0">
                <a:ln>
                  <a:noFill/>
                </a:ln>
                <a:solidFill>
                  <a:schemeClr val="tx1"/>
                </a:solidFill>
                <a:effectLst/>
                <a:uLnTx/>
                <a:uFillTx/>
                <a:latin typeface="+mn-lt"/>
                <a:cs typeface="+mn-cs"/>
              </a:rPr>
              <a:t>is the</a:t>
            </a:r>
            <a:r>
              <a:rPr lang="en-US" sz="1400" kern="0" dirty="0" smtClean="0">
                <a:latin typeface="+mn-lt"/>
                <a:cs typeface="+mn-cs"/>
              </a:rPr>
              <a:t> process responsible for managing the lifecycle of all service requests.</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400" b="1" kern="0" dirty="0" smtClean="0">
                <a:solidFill>
                  <a:srgbClr val="D80074"/>
                </a:solidFill>
                <a:latin typeface="+mn-lt"/>
                <a:cs typeface="+mn-cs"/>
              </a:rPr>
              <a:t>Incident </a:t>
            </a:r>
            <a:r>
              <a:rPr kumimoji="0" lang="en-US" sz="1400" b="1" i="0" u="none" strike="noStrike" kern="0" cap="none" spc="0" normalizeH="0" baseline="0" noProof="0" dirty="0" smtClean="0">
                <a:ln>
                  <a:noFill/>
                </a:ln>
                <a:solidFill>
                  <a:srgbClr val="D80074"/>
                </a:solidFill>
                <a:effectLst/>
                <a:uLnTx/>
                <a:uFillTx/>
                <a:latin typeface="+mn-lt"/>
                <a:cs typeface="+mn-cs"/>
              </a:rPr>
              <a:t>Management  </a:t>
            </a:r>
            <a:r>
              <a:rPr kumimoji="0" lang="en-US" sz="1400" b="0" i="0" u="none" strike="noStrike" kern="0" cap="none" spc="0" normalizeH="0" baseline="0" noProof="0" dirty="0" smtClean="0">
                <a:ln>
                  <a:noFill/>
                </a:ln>
                <a:solidFill>
                  <a:schemeClr val="tx1"/>
                </a:solidFill>
                <a:effectLst/>
                <a:uLnTx/>
                <a:uFillTx/>
                <a:latin typeface="+mn-lt"/>
                <a:cs typeface="+mn-cs"/>
              </a:rPr>
              <a:t>is the </a:t>
            </a:r>
            <a:r>
              <a:rPr lang="en-US" sz="1400" kern="0" dirty="0" smtClean="0">
                <a:latin typeface="+mn-lt"/>
                <a:cs typeface="+mn-cs"/>
              </a:rPr>
              <a:t>process responsible for managing the lifecycle of all incidents. Incident management ensures that normal service operation is restored as quickly as possible and the business impact is minimized.</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400" b="1" kern="0" noProof="0" dirty="0" smtClean="0">
                <a:solidFill>
                  <a:srgbClr val="D80074"/>
                </a:solidFill>
                <a:latin typeface="+mn-lt"/>
                <a:cs typeface="+mn-cs"/>
              </a:rPr>
              <a:t>Problem </a:t>
            </a:r>
            <a:r>
              <a:rPr kumimoji="0" lang="en-US" sz="1400" b="1" i="0" u="none" strike="noStrike" kern="0" cap="none" spc="0" normalizeH="0" baseline="0" noProof="0" dirty="0" smtClean="0">
                <a:ln>
                  <a:noFill/>
                </a:ln>
                <a:solidFill>
                  <a:srgbClr val="D80074"/>
                </a:solidFill>
                <a:effectLst/>
                <a:uLnTx/>
                <a:uFillTx/>
                <a:latin typeface="+mn-lt"/>
                <a:cs typeface="+mn-cs"/>
              </a:rPr>
              <a:t>Management  </a:t>
            </a:r>
            <a:r>
              <a:rPr kumimoji="0" lang="en-US" sz="1400" b="0" i="0" u="none" strike="noStrike" kern="0" cap="none" spc="0" normalizeH="0" baseline="0" noProof="0" dirty="0" smtClean="0">
                <a:ln>
                  <a:noFill/>
                </a:ln>
                <a:solidFill>
                  <a:schemeClr val="tx1"/>
                </a:solidFill>
                <a:effectLst/>
                <a:uLnTx/>
                <a:uFillTx/>
                <a:latin typeface="+mn-lt"/>
                <a:cs typeface="+mn-cs"/>
              </a:rPr>
              <a:t>is</a:t>
            </a:r>
            <a:r>
              <a:rPr kumimoji="0" lang="en-US" sz="1400" b="0" i="0" u="none" strike="noStrike" kern="0" cap="none" spc="0" normalizeH="0" noProof="0" dirty="0" smtClean="0">
                <a:ln>
                  <a:noFill/>
                </a:ln>
                <a:solidFill>
                  <a:schemeClr val="tx1"/>
                </a:solidFill>
                <a:effectLst/>
                <a:uLnTx/>
                <a:uFillTx/>
                <a:latin typeface="+mn-lt"/>
                <a:cs typeface="+mn-cs"/>
              </a:rPr>
              <a:t> </a:t>
            </a:r>
            <a:r>
              <a:rPr lang="en-US" sz="1400" kern="0" noProof="0" dirty="0" smtClean="0">
                <a:latin typeface="+mn-lt"/>
                <a:cs typeface="+mn-cs"/>
              </a:rPr>
              <a:t>t</a:t>
            </a:r>
            <a:r>
              <a:rPr lang="en-US" sz="1400" kern="0" dirty="0" smtClean="0">
                <a:latin typeface="+mn-lt"/>
                <a:cs typeface="+mn-cs"/>
              </a:rPr>
              <a:t>he process responsible for managing the lifecycle of all problems. Problem management proactively prevents incidents from happening and minimizes the impact of incidents that cannot be prevented.</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lang="en-US" sz="700" kern="0" dirty="0" smtClean="0">
              <a:latin typeface="+mn-lt"/>
              <a:cs typeface="+mn-cs"/>
            </a:endParaRPr>
          </a:p>
          <a:p>
            <a:pPr marL="228600" indent="-228600">
              <a:lnSpc>
                <a:spcPct val="90000"/>
              </a:lnSpc>
              <a:spcBef>
                <a:spcPts val="480"/>
              </a:spcBef>
            </a:pPr>
            <a:r>
              <a:rPr lang="en-US" sz="1400" b="1" kern="0" dirty="0" smtClean="0">
                <a:solidFill>
                  <a:srgbClr val="D80074"/>
                </a:solidFill>
                <a:latin typeface="+mn-lt"/>
                <a:cs typeface="+mn-cs"/>
              </a:rPr>
              <a:t>Technology Management  </a:t>
            </a:r>
            <a:r>
              <a:rPr lang="en-US" sz="1400" kern="0" dirty="0" smtClean="0">
                <a:latin typeface="+mn-lt"/>
                <a:cs typeface="+mn-cs"/>
              </a:rPr>
              <a:t>is the function responsible for providing technical skills in support of IT services and management of the IT infrastructure. Technical management defines the roles of support groups, as well as the tools, processes and procedures required.</a:t>
            </a:r>
          </a:p>
          <a:p>
            <a:pPr marL="223838" indent="-223838" eaLnBrk="0" hangingPunct="0">
              <a:lnSpc>
                <a:spcPct val="90000"/>
              </a:lnSpc>
              <a:spcBef>
                <a:spcPct val="25000"/>
              </a:spcBef>
              <a:buClr>
                <a:schemeClr val="tx2"/>
              </a:buClr>
              <a:buSzPct val="75000"/>
            </a:pPr>
            <a:endParaRPr lang="en-US" sz="700" b="1" kern="0" dirty="0" smtClean="0">
              <a:solidFill>
                <a:srgbClr val="D80074"/>
              </a:solidFill>
              <a:latin typeface="+mn-lt"/>
              <a:cs typeface="+mn-cs"/>
            </a:endParaRPr>
          </a:p>
          <a:p>
            <a:pPr marL="228600" indent="-228600">
              <a:lnSpc>
                <a:spcPct val="90000"/>
              </a:lnSpc>
              <a:spcBef>
                <a:spcPts val="480"/>
              </a:spcBef>
            </a:pPr>
            <a:r>
              <a:rPr lang="en-US" sz="1400" b="1" kern="0" dirty="0" smtClean="0">
                <a:solidFill>
                  <a:srgbClr val="D80074"/>
                </a:solidFill>
                <a:latin typeface="+mn-lt"/>
                <a:cs typeface="+mn-cs"/>
              </a:rPr>
              <a:t>Access Management  </a:t>
            </a:r>
            <a:r>
              <a:rPr lang="en-US" sz="1400" kern="0" dirty="0" smtClean="0">
                <a:latin typeface="+mn-lt"/>
                <a:cs typeface="+mn-cs"/>
              </a:rPr>
              <a:t>is the process responsible for allowing users to make use of IT services, data or other assets. Access management helps to protect the confidentiality, integrity and availability of assets by ensuring that only authorized users are able to access or modify them. Access management implements the policies of information security management and is sometimes referred to as rights management or identity management.</a:t>
            </a:r>
          </a:p>
          <a:p>
            <a:pPr marL="223838" indent="-223838" eaLnBrk="0" hangingPunct="0">
              <a:lnSpc>
                <a:spcPct val="90000"/>
              </a:lnSpc>
              <a:spcBef>
                <a:spcPct val="25000"/>
              </a:spcBef>
              <a:buClr>
                <a:schemeClr val="tx2"/>
              </a:buClr>
              <a:buSzPct val="75000"/>
            </a:pPr>
            <a:endParaRPr lang="en-US" sz="700" kern="0" dirty="0" smtClean="0">
              <a:latin typeface="+mn-lt"/>
              <a:cs typeface="+mn-cs"/>
            </a:endParaRPr>
          </a:p>
          <a:p>
            <a:pPr marL="228600" indent="-228600">
              <a:lnSpc>
                <a:spcPct val="90000"/>
              </a:lnSpc>
              <a:spcBef>
                <a:spcPts val="480"/>
              </a:spcBef>
            </a:pPr>
            <a:r>
              <a:rPr lang="en-US" sz="1400" b="1" kern="0" dirty="0" smtClean="0">
                <a:solidFill>
                  <a:srgbClr val="D80074"/>
                </a:solidFill>
                <a:latin typeface="+mn-lt"/>
                <a:cs typeface="+mn-cs"/>
              </a:rPr>
              <a:t>Operations Management  </a:t>
            </a:r>
            <a:r>
              <a:rPr lang="en-US" sz="1400" kern="0" dirty="0" smtClean="0">
                <a:latin typeface="+mn-lt"/>
                <a:cs typeface="+mn-cs"/>
              </a:rPr>
              <a:t>is the function within an IT service provider that performs the daily activities needed to manage IT services and the supporting IT infrastructure. IT operations management includes IT operations control and facilities management.</a:t>
            </a:r>
          </a:p>
          <a:p>
            <a:pPr marL="223838" indent="-223838" eaLnBrk="0" hangingPunct="0">
              <a:lnSpc>
                <a:spcPct val="90000"/>
              </a:lnSpc>
              <a:spcBef>
                <a:spcPct val="25000"/>
              </a:spcBef>
              <a:buClr>
                <a:schemeClr val="tx2"/>
              </a:buClr>
              <a:buSzPct val="75000"/>
            </a:pPr>
            <a:endParaRPr lang="en-US" sz="1400" kern="0" dirty="0" smtClean="0">
              <a:latin typeface="+mn-lt"/>
              <a:cs typeface="+mn-cs"/>
            </a:endParaRPr>
          </a:p>
          <a:p>
            <a:pPr marL="223838" indent="-223838" eaLnBrk="0" hangingPunct="0">
              <a:lnSpc>
                <a:spcPct val="90000"/>
              </a:lnSpc>
              <a:spcBef>
                <a:spcPct val="25000"/>
              </a:spcBef>
              <a:buClr>
                <a:schemeClr val="tx2"/>
              </a:buClr>
              <a:buSzPct val="75000"/>
            </a:pPr>
            <a:endParaRPr lang="en-US" sz="1400" kern="0" dirty="0" smtClean="0"/>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400" b="0" i="0" u="none" strike="noStrike" kern="0" cap="none" spc="0" normalizeH="0" baseline="0" noProof="0" dirty="0" smtClean="0">
              <a:ln>
                <a:noFill/>
              </a:ln>
              <a:solidFill>
                <a:schemeClr val="tx1"/>
              </a:solidFill>
              <a:effectLst/>
              <a:uLnTx/>
              <a:uFillTx/>
              <a:latin typeface="+mn-lt"/>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2011 English Glossary V1.0</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28</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Good Service Mgmt vs. Poor Service Mgmt</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7" name="Rectangle 3"/>
          <p:cNvSpPr txBox="1">
            <a:spLocks noChangeArrowheads="1"/>
          </p:cNvSpPr>
          <p:nvPr/>
        </p:nvSpPr>
        <p:spPr bwMode="auto">
          <a:xfrm>
            <a:off x="4786108" y="1828800"/>
            <a:ext cx="4039110" cy="41315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Indicators of poor IT service management</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r>
              <a:rPr lang="en-US" sz="1600" dirty="0" smtClean="0">
                <a:latin typeface="+mn-lt"/>
                <a:cs typeface="+mn-cs"/>
              </a:rPr>
              <a:t>Too many incidents and problems:</a:t>
            </a:r>
          </a:p>
          <a:p>
            <a:endParaRPr lang="en-US" sz="800" dirty="0" smtClean="0">
              <a:latin typeface="+mn-lt"/>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There are many failures and IT service disruptions</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IT support staff appear to be always ‘firefighting’ (reacting to problems and failures) and do not have time to make progress in other areas</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The failures have a disruptive impact on business functions. </a:t>
            </a:r>
          </a:p>
          <a:p>
            <a:endParaRPr lang="en-US" sz="800" dirty="0" smtClean="0">
              <a:latin typeface="+mn-lt"/>
              <a:cs typeface="+mn-cs"/>
            </a:endParaRPr>
          </a:p>
          <a:p>
            <a:r>
              <a:rPr lang="en-US" sz="1600" dirty="0" smtClean="0">
                <a:solidFill>
                  <a:srgbClr val="E20074"/>
                </a:solidFill>
                <a:latin typeface="+mn-lt"/>
                <a:cs typeface="+mn-cs"/>
              </a:rPr>
              <a:t>This indicates poor service operation practice.</a:t>
            </a:r>
            <a:r>
              <a:rPr lang="en-US" sz="1600" dirty="0" smtClean="0">
                <a:latin typeface="+mn-lt"/>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310393" y="1845577"/>
            <a:ext cx="4061669" cy="41078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Indicators of </a:t>
            </a:r>
            <a:r>
              <a:rPr lang="en-US" sz="2000" b="1" kern="0" dirty="0" smtClean="0">
                <a:latin typeface="+mn-lt"/>
                <a:cs typeface="+mn-cs"/>
              </a:rPr>
              <a:t> Good </a:t>
            </a:r>
            <a:r>
              <a:rPr kumimoji="0" lang="en-US" sz="2000" b="1" i="0" u="none" strike="noStrike" kern="0" cap="none" spc="0" normalizeH="0" baseline="0" noProof="0" dirty="0" smtClean="0">
                <a:ln>
                  <a:noFill/>
                </a:ln>
                <a:solidFill>
                  <a:schemeClr val="tx1"/>
                </a:solidFill>
                <a:effectLst/>
                <a:uLnTx/>
                <a:uFillTx/>
                <a:latin typeface="+mn-lt"/>
                <a:ea typeface="+mn-ea"/>
                <a:cs typeface="+mn-cs"/>
              </a:rPr>
              <a:t>IT service management</a:t>
            </a:r>
          </a:p>
          <a:p>
            <a:pPr marL="223838" marR="0" lvl="0" indent="-223838" defTabSz="914400" eaLnBrk="0" latinLnBrk="0" hangingPunct="0">
              <a:lnSpc>
                <a:spcPct val="90000"/>
              </a:lnSpc>
              <a:spcBef>
                <a:spcPct val="25000"/>
              </a:spcBef>
              <a:buClr>
                <a:schemeClr val="tx2"/>
              </a:buClr>
              <a:buSzPct val="75000"/>
              <a:buFont typeface="Wingdings" pitchFamily="2" charset="2"/>
              <a:buChar char="§"/>
              <a:tabLst/>
              <a:defRPr/>
            </a:pPr>
            <a:endParaRPr lang="en-US" sz="1600" b="1" dirty="0" smtClean="0">
              <a:latin typeface="+mn-lt"/>
              <a:cs typeface="+mn-cs"/>
            </a:endParaRPr>
          </a:p>
          <a:p>
            <a:pPr marL="223838" indent="-223838" eaLnBrk="0" hangingPunct="0">
              <a:lnSpc>
                <a:spcPct val="90000"/>
              </a:lnSpc>
              <a:spcBef>
                <a:spcPct val="25000"/>
              </a:spcBef>
              <a:buClr>
                <a:schemeClr val="tx2"/>
              </a:buClr>
              <a:buSzPct val="75000"/>
            </a:pPr>
            <a:r>
              <a:rPr lang="en-US" sz="1600" dirty="0" smtClean="0">
                <a:latin typeface="+mn-lt"/>
                <a:cs typeface="+mn-cs"/>
              </a:rPr>
              <a:t>Incidents and problems under control:</a:t>
            </a:r>
          </a:p>
          <a:p>
            <a:pPr marL="223838" indent="-223838" eaLnBrk="0" hangingPunct="0">
              <a:lnSpc>
                <a:spcPct val="90000"/>
              </a:lnSpc>
              <a:spcBef>
                <a:spcPct val="25000"/>
              </a:spcBef>
              <a:buClr>
                <a:schemeClr val="tx2"/>
              </a:buClr>
              <a:buSzPct val="75000"/>
            </a:pPr>
            <a:endParaRPr lang="en-US" sz="800" dirty="0" smtClean="0">
              <a:latin typeface="+mn-lt"/>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Failures sometimes occur, but they are resolved effectively and users are kept informed</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A proactive approach is taken to problem solving, anticipating and preventing problems wherever possible </a:t>
            </a:r>
          </a:p>
          <a:p>
            <a:pPr marL="223838" indent="-223838" eaLnBrk="0" hangingPunct="0">
              <a:lnSpc>
                <a:spcPct val="90000"/>
              </a:lnSpc>
              <a:spcBef>
                <a:spcPct val="25000"/>
              </a:spcBef>
              <a:buClr>
                <a:schemeClr val="tx2"/>
              </a:buClr>
              <a:buSzPct val="75000"/>
              <a:buFont typeface="Wingdings" pitchFamily="2" charset="2"/>
              <a:buChar char="§"/>
            </a:pPr>
            <a:r>
              <a:rPr lang="en-US" sz="1600" dirty="0" smtClean="0">
                <a:latin typeface="+mn-lt"/>
                <a:cs typeface="+mn-cs"/>
              </a:rPr>
              <a:t>Lessons are learned, problems are rarely repeated.</a:t>
            </a:r>
          </a:p>
          <a:p>
            <a:pPr marL="223838" indent="-223838" eaLnBrk="0" hangingPunct="0">
              <a:lnSpc>
                <a:spcPct val="90000"/>
              </a:lnSpc>
              <a:spcBef>
                <a:spcPct val="25000"/>
              </a:spcBef>
              <a:buClr>
                <a:schemeClr val="tx2"/>
              </a:buClr>
              <a:buSzPct val="75000"/>
            </a:pPr>
            <a:endParaRPr lang="en-US" sz="800" dirty="0" smtClean="0">
              <a:latin typeface="+mn-lt"/>
              <a:cs typeface="+mn-cs"/>
            </a:endParaRPr>
          </a:p>
          <a:p>
            <a:pPr marL="223838" indent="-223838" eaLnBrk="0" hangingPunct="0">
              <a:lnSpc>
                <a:spcPct val="90000"/>
              </a:lnSpc>
              <a:spcBef>
                <a:spcPct val="25000"/>
              </a:spcBef>
              <a:buClr>
                <a:schemeClr val="tx2"/>
              </a:buClr>
              <a:buSzPct val="75000"/>
            </a:pPr>
            <a:r>
              <a:rPr lang="en-US" sz="1600" dirty="0" smtClean="0">
                <a:latin typeface="+mn-lt"/>
                <a:cs typeface="+mn-cs"/>
              </a:rPr>
              <a:t>Users are confident that issues will be resolved before they adversely impact the business.	</a:t>
            </a:r>
          </a:p>
          <a:p>
            <a:pPr marL="223838" indent="-223838" eaLnBrk="0" hangingPunct="0">
              <a:lnSpc>
                <a:spcPct val="90000"/>
              </a:lnSpc>
              <a:spcBef>
                <a:spcPct val="25000"/>
              </a:spcBef>
              <a:buClr>
                <a:schemeClr val="tx2"/>
              </a:buClr>
              <a:buSzPct val="75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OGC Executive Briefing Benefits of ITIL</a:t>
            </a: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5" descr="Light upward diagonal"/>
          <p:cNvSpPr>
            <a:spLocks noChangeArrowheads="1"/>
          </p:cNvSpPr>
          <p:nvPr/>
        </p:nvSpPr>
        <p:spPr bwMode="auto">
          <a:xfrm>
            <a:off x="398463" y="1174750"/>
            <a:ext cx="1263650" cy="444500"/>
          </a:xfrm>
          <a:prstGeom prst="roundRect">
            <a:avLst>
              <a:gd name="adj" fmla="val 16667"/>
            </a:avLst>
          </a:prstGeom>
          <a:pattFill prst="ltUpDiag">
            <a:fgClr>
              <a:srgbClr val="3366FF">
                <a:alpha val="69000"/>
              </a:srgbClr>
            </a:fgClr>
            <a:bgClr>
              <a:schemeClr val="bg1">
                <a:alpha val="69000"/>
              </a:schemeClr>
            </a:bgClr>
          </a:pattFill>
          <a:ln w="25400">
            <a:solidFill>
              <a:srgbClr val="000080"/>
            </a:solidFill>
            <a:round/>
            <a:headEnd/>
            <a:tailEnd/>
          </a:ln>
          <a:effectLst/>
        </p:spPr>
        <p:txBody>
          <a:bodyPr wrap="none" anchor="ctr"/>
          <a:lstStyle/>
          <a:p>
            <a:pPr algn="ctr" eaLnBrk="0" hangingPunct="0"/>
            <a:r>
              <a:rPr lang="en-US" sz="1600" b="1"/>
              <a:t>Incident L2</a:t>
            </a:r>
            <a:endParaRPr lang="en-US" sz="1600" b="1">
              <a:solidFill>
                <a:srgbClr val="006157"/>
              </a:solidFill>
            </a:endParaRPr>
          </a:p>
        </p:txBody>
      </p:sp>
      <p:sp>
        <p:nvSpPr>
          <p:cNvPr id="4102" name="AutoShape 6"/>
          <p:cNvSpPr>
            <a:spLocks noChangeArrowheads="1"/>
          </p:cNvSpPr>
          <p:nvPr/>
        </p:nvSpPr>
        <p:spPr bwMode="auto">
          <a:xfrm>
            <a:off x="2625725" y="118427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Incident L3</a:t>
            </a:r>
          </a:p>
        </p:txBody>
      </p:sp>
      <p:sp>
        <p:nvSpPr>
          <p:cNvPr id="4103" name="AutoShape 7"/>
          <p:cNvSpPr>
            <a:spLocks noChangeArrowheads="1"/>
          </p:cNvSpPr>
          <p:nvPr/>
        </p:nvSpPr>
        <p:spPr bwMode="auto">
          <a:xfrm>
            <a:off x="7559675" y="119697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Incident L4</a:t>
            </a:r>
          </a:p>
        </p:txBody>
      </p:sp>
      <p:sp>
        <p:nvSpPr>
          <p:cNvPr id="4104" name="Line 8"/>
          <p:cNvSpPr>
            <a:spLocks noChangeShapeType="1"/>
          </p:cNvSpPr>
          <p:nvPr/>
        </p:nvSpPr>
        <p:spPr bwMode="auto">
          <a:xfrm flipV="1">
            <a:off x="1663700" y="1393825"/>
            <a:ext cx="925513" cy="0"/>
          </a:xfrm>
          <a:prstGeom prst="line">
            <a:avLst/>
          </a:prstGeom>
          <a:noFill/>
          <a:ln w="25400">
            <a:solidFill>
              <a:srgbClr val="000080"/>
            </a:solidFill>
            <a:round/>
            <a:headEnd/>
            <a:tailEnd type="triangle" w="med" len="med"/>
          </a:ln>
          <a:effectLst/>
        </p:spPr>
        <p:txBody>
          <a:bodyPr anchor="ctr"/>
          <a:lstStyle/>
          <a:p>
            <a:endParaRPr lang="en-US"/>
          </a:p>
        </p:txBody>
      </p:sp>
      <p:sp>
        <p:nvSpPr>
          <p:cNvPr id="4105" name="Line 9"/>
          <p:cNvSpPr>
            <a:spLocks noChangeShapeType="1"/>
          </p:cNvSpPr>
          <p:nvPr/>
        </p:nvSpPr>
        <p:spPr bwMode="auto">
          <a:xfrm flipV="1">
            <a:off x="3937000" y="1398588"/>
            <a:ext cx="3602038" cy="0"/>
          </a:xfrm>
          <a:prstGeom prst="line">
            <a:avLst/>
          </a:prstGeom>
          <a:noFill/>
          <a:ln w="25400">
            <a:solidFill>
              <a:srgbClr val="000080"/>
            </a:solidFill>
            <a:round/>
            <a:headEnd/>
            <a:tailEnd type="triangle" w="med" len="med"/>
          </a:ln>
          <a:effectLst/>
        </p:spPr>
        <p:txBody>
          <a:bodyPr anchor="ctr"/>
          <a:lstStyle/>
          <a:p>
            <a:endParaRPr lang="en-US"/>
          </a:p>
        </p:txBody>
      </p:sp>
      <p:sp>
        <p:nvSpPr>
          <p:cNvPr id="4106" name="AutoShape 10" descr="Light upward diagonal"/>
          <p:cNvSpPr>
            <a:spLocks noChangeArrowheads="1"/>
          </p:cNvSpPr>
          <p:nvPr/>
        </p:nvSpPr>
        <p:spPr bwMode="auto">
          <a:xfrm>
            <a:off x="414338" y="2339975"/>
            <a:ext cx="1263650" cy="444500"/>
          </a:xfrm>
          <a:prstGeom prst="roundRect">
            <a:avLst>
              <a:gd name="adj" fmla="val 16667"/>
            </a:avLst>
          </a:prstGeom>
          <a:pattFill prst="ltUpDiag">
            <a:fgClr>
              <a:srgbClr val="0000FF">
                <a:alpha val="50000"/>
              </a:srgbClr>
            </a:fgClr>
            <a:bgClr>
              <a:schemeClr val="bg1">
                <a:alpha val="50000"/>
              </a:schemeClr>
            </a:bgClr>
          </a:pattFill>
          <a:ln w="25400">
            <a:solidFill>
              <a:srgbClr val="000080"/>
            </a:solidFill>
            <a:round/>
            <a:headEnd/>
            <a:tailEnd/>
          </a:ln>
          <a:effectLst/>
        </p:spPr>
        <p:txBody>
          <a:bodyPr wrap="none" anchor="ctr"/>
          <a:lstStyle/>
          <a:p>
            <a:pPr algn="ctr" eaLnBrk="0" hangingPunct="0"/>
            <a:r>
              <a:rPr lang="en-US" sz="1600" b="1"/>
              <a:t>Problem L1</a:t>
            </a:r>
          </a:p>
        </p:txBody>
      </p:sp>
      <p:sp>
        <p:nvSpPr>
          <p:cNvPr id="4107" name="AutoShape 11" descr="Light upward diagonal"/>
          <p:cNvSpPr>
            <a:spLocks noChangeArrowheads="1"/>
          </p:cNvSpPr>
          <p:nvPr/>
        </p:nvSpPr>
        <p:spPr bwMode="auto">
          <a:xfrm>
            <a:off x="2593975" y="2349500"/>
            <a:ext cx="1263650" cy="444500"/>
          </a:xfrm>
          <a:prstGeom prst="roundRect">
            <a:avLst>
              <a:gd name="adj" fmla="val 16667"/>
            </a:avLst>
          </a:prstGeom>
          <a:pattFill prst="ltUpDiag">
            <a:fgClr>
              <a:srgbClr val="0000FF">
                <a:alpha val="50000"/>
              </a:srgbClr>
            </a:fgClr>
            <a:bgClr>
              <a:schemeClr val="bg1">
                <a:alpha val="50000"/>
              </a:schemeClr>
            </a:bgClr>
          </a:pattFill>
          <a:ln w="25400">
            <a:solidFill>
              <a:srgbClr val="000080"/>
            </a:solidFill>
            <a:round/>
            <a:headEnd/>
            <a:tailEnd/>
          </a:ln>
          <a:effectLst/>
        </p:spPr>
        <p:txBody>
          <a:bodyPr wrap="none" anchor="ctr"/>
          <a:lstStyle/>
          <a:p>
            <a:pPr algn="ctr" eaLnBrk="0" hangingPunct="0"/>
            <a:r>
              <a:rPr lang="en-US" sz="1600" b="1"/>
              <a:t>Problem L2</a:t>
            </a:r>
            <a:endParaRPr lang="en-US" sz="1600" b="1">
              <a:solidFill>
                <a:srgbClr val="006157"/>
              </a:solidFill>
            </a:endParaRPr>
          </a:p>
        </p:txBody>
      </p:sp>
      <p:sp>
        <p:nvSpPr>
          <p:cNvPr id="4108" name="AutoShape 12"/>
          <p:cNvSpPr>
            <a:spLocks noChangeArrowheads="1"/>
          </p:cNvSpPr>
          <p:nvPr/>
        </p:nvSpPr>
        <p:spPr bwMode="auto">
          <a:xfrm>
            <a:off x="4491038" y="235902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Problem L3</a:t>
            </a:r>
          </a:p>
        </p:txBody>
      </p:sp>
      <p:sp>
        <p:nvSpPr>
          <p:cNvPr id="4109" name="AutoShape 13"/>
          <p:cNvSpPr>
            <a:spLocks noChangeArrowheads="1"/>
          </p:cNvSpPr>
          <p:nvPr/>
        </p:nvSpPr>
        <p:spPr bwMode="auto">
          <a:xfrm>
            <a:off x="7596188" y="237172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Problem L4</a:t>
            </a:r>
          </a:p>
        </p:txBody>
      </p:sp>
      <p:sp>
        <p:nvSpPr>
          <p:cNvPr id="4110" name="Line 14"/>
          <p:cNvSpPr>
            <a:spLocks noChangeShapeType="1"/>
          </p:cNvSpPr>
          <p:nvPr/>
        </p:nvSpPr>
        <p:spPr bwMode="auto">
          <a:xfrm>
            <a:off x="1717675" y="2555875"/>
            <a:ext cx="847725" cy="0"/>
          </a:xfrm>
          <a:prstGeom prst="line">
            <a:avLst/>
          </a:prstGeom>
          <a:noFill/>
          <a:ln w="25400">
            <a:solidFill>
              <a:srgbClr val="000080"/>
            </a:solidFill>
            <a:round/>
            <a:headEnd/>
            <a:tailEnd type="triangle" w="med" len="med"/>
          </a:ln>
          <a:effectLst/>
        </p:spPr>
        <p:txBody>
          <a:bodyPr anchor="ctr"/>
          <a:lstStyle/>
          <a:p>
            <a:endParaRPr lang="en-US"/>
          </a:p>
        </p:txBody>
      </p:sp>
      <p:sp>
        <p:nvSpPr>
          <p:cNvPr id="4111" name="Line 15"/>
          <p:cNvSpPr>
            <a:spLocks noChangeShapeType="1"/>
          </p:cNvSpPr>
          <p:nvPr/>
        </p:nvSpPr>
        <p:spPr bwMode="auto">
          <a:xfrm>
            <a:off x="3897313" y="2568575"/>
            <a:ext cx="603250" cy="0"/>
          </a:xfrm>
          <a:prstGeom prst="line">
            <a:avLst/>
          </a:prstGeom>
          <a:noFill/>
          <a:ln w="25400">
            <a:solidFill>
              <a:srgbClr val="000080"/>
            </a:solidFill>
            <a:round/>
            <a:headEnd/>
            <a:tailEnd type="triangle" w="med" len="med"/>
          </a:ln>
          <a:effectLst/>
        </p:spPr>
        <p:txBody>
          <a:bodyPr anchor="ctr"/>
          <a:lstStyle/>
          <a:p>
            <a:endParaRPr lang="en-US"/>
          </a:p>
        </p:txBody>
      </p:sp>
      <p:sp>
        <p:nvSpPr>
          <p:cNvPr id="4112" name="Line 16"/>
          <p:cNvSpPr>
            <a:spLocks noChangeShapeType="1"/>
          </p:cNvSpPr>
          <p:nvPr/>
        </p:nvSpPr>
        <p:spPr bwMode="auto">
          <a:xfrm>
            <a:off x="5757863" y="2573338"/>
            <a:ext cx="1814512" cy="0"/>
          </a:xfrm>
          <a:prstGeom prst="line">
            <a:avLst/>
          </a:prstGeom>
          <a:noFill/>
          <a:ln w="25400">
            <a:solidFill>
              <a:srgbClr val="000080"/>
            </a:solidFill>
            <a:round/>
            <a:headEnd/>
            <a:tailEnd type="triangle" w="med" len="med"/>
          </a:ln>
          <a:effectLst/>
        </p:spPr>
        <p:txBody>
          <a:bodyPr anchor="ctr"/>
          <a:lstStyle/>
          <a:p>
            <a:endParaRPr lang="en-US"/>
          </a:p>
        </p:txBody>
      </p:sp>
      <p:sp>
        <p:nvSpPr>
          <p:cNvPr id="4113" name="Line 17"/>
          <p:cNvSpPr>
            <a:spLocks noChangeShapeType="1"/>
          </p:cNvSpPr>
          <p:nvPr/>
        </p:nvSpPr>
        <p:spPr bwMode="auto">
          <a:xfrm flipH="1">
            <a:off x="3251200" y="1627188"/>
            <a:ext cx="1588" cy="698500"/>
          </a:xfrm>
          <a:prstGeom prst="line">
            <a:avLst/>
          </a:prstGeom>
          <a:noFill/>
          <a:ln w="25400">
            <a:solidFill>
              <a:srgbClr val="000080"/>
            </a:solidFill>
            <a:round/>
            <a:headEnd/>
            <a:tailEnd type="triangle" w="med" len="med"/>
          </a:ln>
          <a:effectLst/>
        </p:spPr>
        <p:txBody>
          <a:bodyPr anchor="ctr"/>
          <a:lstStyle/>
          <a:p>
            <a:endParaRPr lang="en-US"/>
          </a:p>
        </p:txBody>
      </p:sp>
      <p:sp>
        <p:nvSpPr>
          <p:cNvPr id="4114" name="Text Box 18"/>
          <p:cNvSpPr txBox="1">
            <a:spLocks noChangeArrowheads="1"/>
          </p:cNvSpPr>
          <p:nvPr/>
        </p:nvSpPr>
        <p:spPr bwMode="auto">
          <a:xfrm>
            <a:off x="4670425" y="1417638"/>
            <a:ext cx="2174875" cy="336550"/>
          </a:xfrm>
          <a:prstGeom prst="rect">
            <a:avLst/>
          </a:prstGeom>
          <a:noFill/>
          <a:ln w="9525">
            <a:noFill/>
            <a:miter lim="800000"/>
            <a:headEnd/>
            <a:tailEnd/>
          </a:ln>
          <a:effectLst/>
        </p:spPr>
        <p:txBody>
          <a:bodyPr>
            <a:spAutoFit/>
          </a:bodyPr>
          <a:lstStyle/>
          <a:p>
            <a:r>
              <a:rPr lang="en-US" sz="1400" b="1">
                <a:cs typeface="Arial" pitchFamily="34" charset="0"/>
              </a:rPr>
              <a:t>IM (L3), CFM (L3)</a:t>
            </a:r>
            <a:r>
              <a:rPr lang="en-US" sz="1400" b="1"/>
              <a:t> </a:t>
            </a:r>
            <a:r>
              <a:rPr lang="en-US" sz="1600" b="1"/>
              <a:t>*</a:t>
            </a:r>
          </a:p>
        </p:txBody>
      </p:sp>
      <p:sp>
        <p:nvSpPr>
          <p:cNvPr id="4115" name="Text Box 19"/>
          <p:cNvSpPr txBox="1">
            <a:spLocks noChangeArrowheads="1"/>
          </p:cNvSpPr>
          <p:nvPr/>
        </p:nvSpPr>
        <p:spPr bwMode="auto">
          <a:xfrm>
            <a:off x="5775325" y="2598738"/>
            <a:ext cx="1968500" cy="304800"/>
          </a:xfrm>
          <a:prstGeom prst="rect">
            <a:avLst/>
          </a:prstGeom>
          <a:noFill/>
          <a:ln w="9525">
            <a:noFill/>
            <a:miter lim="800000"/>
            <a:headEnd/>
            <a:tailEnd/>
          </a:ln>
          <a:effectLst/>
        </p:spPr>
        <p:txBody>
          <a:bodyPr>
            <a:spAutoFit/>
          </a:bodyPr>
          <a:lstStyle/>
          <a:p>
            <a:r>
              <a:rPr lang="en-US" sz="1400" b="1">
                <a:cs typeface="Times New Roman" pitchFamily="18" charset="0"/>
              </a:rPr>
              <a:t>CFM (L3), CM (L3) *</a:t>
            </a:r>
            <a:endParaRPr lang="en-US" sz="1400" b="1"/>
          </a:p>
        </p:txBody>
      </p:sp>
      <p:sp>
        <p:nvSpPr>
          <p:cNvPr id="4116" name="Line 20"/>
          <p:cNvSpPr>
            <a:spLocks noChangeShapeType="1"/>
          </p:cNvSpPr>
          <p:nvPr/>
        </p:nvSpPr>
        <p:spPr bwMode="auto">
          <a:xfrm>
            <a:off x="8205788" y="1636713"/>
            <a:ext cx="0" cy="723900"/>
          </a:xfrm>
          <a:prstGeom prst="line">
            <a:avLst/>
          </a:prstGeom>
          <a:noFill/>
          <a:ln w="25400">
            <a:solidFill>
              <a:srgbClr val="000080"/>
            </a:solidFill>
            <a:round/>
            <a:headEnd type="triangle" w="med" len="med"/>
            <a:tailEnd type="triangle" w="med" len="med"/>
          </a:ln>
          <a:effectLst/>
        </p:spPr>
        <p:txBody>
          <a:bodyPr anchor="ctr"/>
          <a:lstStyle/>
          <a:p>
            <a:endParaRPr lang="en-US"/>
          </a:p>
        </p:txBody>
      </p:sp>
      <p:sp>
        <p:nvSpPr>
          <p:cNvPr id="4117" name="AutoShape 21" descr="Light upward diagonal"/>
          <p:cNvSpPr>
            <a:spLocks noChangeArrowheads="1"/>
          </p:cNvSpPr>
          <p:nvPr/>
        </p:nvSpPr>
        <p:spPr bwMode="auto">
          <a:xfrm>
            <a:off x="411163" y="3143250"/>
            <a:ext cx="1263650" cy="444500"/>
          </a:xfrm>
          <a:prstGeom prst="roundRect">
            <a:avLst>
              <a:gd name="adj" fmla="val 16667"/>
            </a:avLst>
          </a:prstGeom>
          <a:pattFill prst="ltUpDiag">
            <a:fgClr>
              <a:srgbClr val="3366FF">
                <a:alpha val="69000"/>
              </a:srgbClr>
            </a:fgClr>
            <a:bgClr>
              <a:schemeClr val="bg1">
                <a:alpha val="69000"/>
              </a:schemeClr>
            </a:bgClr>
          </a:pattFill>
          <a:ln w="25400">
            <a:solidFill>
              <a:srgbClr val="000080"/>
            </a:solidFill>
            <a:round/>
            <a:headEnd/>
            <a:tailEnd/>
          </a:ln>
          <a:effectLst/>
        </p:spPr>
        <p:txBody>
          <a:bodyPr wrap="none" anchor="ctr"/>
          <a:lstStyle/>
          <a:p>
            <a:pPr algn="ctr" eaLnBrk="0" hangingPunct="0"/>
            <a:r>
              <a:rPr lang="en-US" sz="1600" b="1"/>
              <a:t>Change L2</a:t>
            </a:r>
            <a:endParaRPr lang="en-US" sz="1600" b="1">
              <a:solidFill>
                <a:srgbClr val="006157"/>
              </a:solidFill>
            </a:endParaRPr>
          </a:p>
        </p:txBody>
      </p:sp>
      <p:sp>
        <p:nvSpPr>
          <p:cNvPr id="4118" name="AutoShape 22"/>
          <p:cNvSpPr>
            <a:spLocks noChangeArrowheads="1"/>
          </p:cNvSpPr>
          <p:nvPr/>
        </p:nvSpPr>
        <p:spPr bwMode="auto">
          <a:xfrm>
            <a:off x="2638425" y="315277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Change L3</a:t>
            </a:r>
          </a:p>
        </p:txBody>
      </p:sp>
      <p:sp>
        <p:nvSpPr>
          <p:cNvPr id="4119" name="AutoShape 23"/>
          <p:cNvSpPr>
            <a:spLocks noChangeArrowheads="1"/>
          </p:cNvSpPr>
          <p:nvPr/>
        </p:nvSpPr>
        <p:spPr bwMode="auto">
          <a:xfrm>
            <a:off x="7585075" y="316547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Change L4</a:t>
            </a:r>
          </a:p>
        </p:txBody>
      </p:sp>
      <p:sp>
        <p:nvSpPr>
          <p:cNvPr id="4120" name="Line 24"/>
          <p:cNvSpPr>
            <a:spLocks noChangeShapeType="1"/>
          </p:cNvSpPr>
          <p:nvPr/>
        </p:nvSpPr>
        <p:spPr bwMode="auto">
          <a:xfrm flipV="1">
            <a:off x="1676400" y="3362325"/>
            <a:ext cx="925513" cy="0"/>
          </a:xfrm>
          <a:prstGeom prst="line">
            <a:avLst/>
          </a:prstGeom>
          <a:noFill/>
          <a:ln w="25400">
            <a:solidFill>
              <a:srgbClr val="000080"/>
            </a:solidFill>
            <a:round/>
            <a:headEnd/>
            <a:tailEnd type="triangle" w="med" len="med"/>
          </a:ln>
          <a:effectLst/>
        </p:spPr>
        <p:txBody>
          <a:bodyPr anchor="ctr"/>
          <a:lstStyle/>
          <a:p>
            <a:endParaRPr lang="en-US"/>
          </a:p>
        </p:txBody>
      </p:sp>
      <p:sp>
        <p:nvSpPr>
          <p:cNvPr id="4121" name="Line 25"/>
          <p:cNvSpPr>
            <a:spLocks noChangeShapeType="1"/>
          </p:cNvSpPr>
          <p:nvPr/>
        </p:nvSpPr>
        <p:spPr bwMode="auto">
          <a:xfrm flipV="1">
            <a:off x="3949700" y="3367088"/>
            <a:ext cx="3602038" cy="0"/>
          </a:xfrm>
          <a:prstGeom prst="line">
            <a:avLst/>
          </a:prstGeom>
          <a:noFill/>
          <a:ln w="25400">
            <a:solidFill>
              <a:srgbClr val="000080"/>
            </a:solidFill>
            <a:round/>
            <a:headEnd/>
            <a:tailEnd type="triangle" w="med" len="med"/>
          </a:ln>
          <a:effectLst/>
        </p:spPr>
        <p:txBody>
          <a:bodyPr anchor="ctr"/>
          <a:lstStyle/>
          <a:p>
            <a:endParaRPr lang="en-US"/>
          </a:p>
        </p:txBody>
      </p:sp>
      <p:sp>
        <p:nvSpPr>
          <p:cNvPr id="4122" name="Line 26"/>
          <p:cNvSpPr>
            <a:spLocks noChangeShapeType="1"/>
          </p:cNvSpPr>
          <p:nvPr/>
        </p:nvSpPr>
        <p:spPr bwMode="auto">
          <a:xfrm flipH="1">
            <a:off x="3263900" y="3595688"/>
            <a:ext cx="1588" cy="698500"/>
          </a:xfrm>
          <a:prstGeom prst="line">
            <a:avLst/>
          </a:prstGeom>
          <a:noFill/>
          <a:ln w="25400">
            <a:solidFill>
              <a:srgbClr val="000080"/>
            </a:solidFill>
            <a:round/>
            <a:headEnd/>
            <a:tailEnd type="triangle" w="med" len="med"/>
          </a:ln>
          <a:effectLst/>
        </p:spPr>
        <p:txBody>
          <a:bodyPr anchor="ctr"/>
          <a:lstStyle/>
          <a:p>
            <a:endParaRPr lang="en-US"/>
          </a:p>
        </p:txBody>
      </p:sp>
      <p:sp>
        <p:nvSpPr>
          <p:cNvPr id="4123" name="Text Box 27"/>
          <p:cNvSpPr txBox="1">
            <a:spLocks noChangeArrowheads="1"/>
          </p:cNvSpPr>
          <p:nvPr/>
        </p:nvSpPr>
        <p:spPr bwMode="auto">
          <a:xfrm>
            <a:off x="5140325" y="3414713"/>
            <a:ext cx="2081213" cy="304800"/>
          </a:xfrm>
          <a:prstGeom prst="rect">
            <a:avLst/>
          </a:prstGeom>
          <a:noFill/>
          <a:ln w="9525">
            <a:noFill/>
            <a:miter lim="800000"/>
            <a:headEnd/>
            <a:tailEnd/>
          </a:ln>
          <a:effectLst/>
        </p:spPr>
        <p:txBody>
          <a:bodyPr>
            <a:spAutoFit/>
          </a:bodyPr>
          <a:lstStyle/>
          <a:p>
            <a:r>
              <a:rPr lang="en-US" sz="1400" b="1">
                <a:cs typeface="Arial" pitchFamily="34" charset="0"/>
              </a:rPr>
              <a:t>CFM (L3), RM(L3) *</a:t>
            </a:r>
            <a:r>
              <a:rPr lang="en-US" sz="1400" b="1"/>
              <a:t> </a:t>
            </a:r>
          </a:p>
        </p:txBody>
      </p:sp>
      <p:sp>
        <p:nvSpPr>
          <p:cNvPr id="4124" name="Line 28"/>
          <p:cNvSpPr>
            <a:spLocks noChangeShapeType="1"/>
          </p:cNvSpPr>
          <p:nvPr/>
        </p:nvSpPr>
        <p:spPr bwMode="auto">
          <a:xfrm>
            <a:off x="8231188" y="3617913"/>
            <a:ext cx="0" cy="723900"/>
          </a:xfrm>
          <a:prstGeom prst="line">
            <a:avLst/>
          </a:prstGeom>
          <a:noFill/>
          <a:ln w="25400">
            <a:solidFill>
              <a:srgbClr val="000080"/>
            </a:solidFill>
            <a:round/>
            <a:headEnd type="triangle" w="med" len="med"/>
            <a:tailEnd type="triangle" w="med" len="med"/>
          </a:ln>
          <a:effectLst/>
        </p:spPr>
        <p:txBody>
          <a:bodyPr anchor="ctr"/>
          <a:lstStyle/>
          <a:p>
            <a:endParaRPr lang="en-US"/>
          </a:p>
        </p:txBody>
      </p:sp>
      <p:sp>
        <p:nvSpPr>
          <p:cNvPr id="4125" name="AutoShape 29" descr="Light upward diagonal"/>
          <p:cNvSpPr>
            <a:spLocks noChangeArrowheads="1"/>
          </p:cNvSpPr>
          <p:nvPr/>
        </p:nvSpPr>
        <p:spPr bwMode="auto">
          <a:xfrm>
            <a:off x="439738" y="4333875"/>
            <a:ext cx="1263650" cy="444500"/>
          </a:xfrm>
          <a:prstGeom prst="roundRect">
            <a:avLst>
              <a:gd name="adj" fmla="val 16667"/>
            </a:avLst>
          </a:prstGeom>
          <a:pattFill prst="ltUpDiag">
            <a:fgClr>
              <a:srgbClr val="0000FF">
                <a:alpha val="50000"/>
              </a:srgbClr>
            </a:fgClr>
            <a:bgClr>
              <a:schemeClr val="bg1">
                <a:alpha val="50000"/>
              </a:schemeClr>
            </a:bgClr>
          </a:pattFill>
          <a:ln w="25400">
            <a:solidFill>
              <a:srgbClr val="000080"/>
            </a:solidFill>
            <a:round/>
            <a:headEnd/>
            <a:tailEnd/>
          </a:ln>
          <a:effectLst/>
        </p:spPr>
        <p:txBody>
          <a:bodyPr wrap="none" anchor="ctr"/>
          <a:lstStyle/>
          <a:p>
            <a:pPr algn="ctr" eaLnBrk="0" hangingPunct="0"/>
            <a:r>
              <a:rPr lang="en-US" sz="1600" b="1"/>
              <a:t>Config L1</a:t>
            </a:r>
          </a:p>
        </p:txBody>
      </p:sp>
      <p:sp>
        <p:nvSpPr>
          <p:cNvPr id="4126" name="AutoShape 30" descr="Light upward diagonal"/>
          <p:cNvSpPr>
            <a:spLocks noChangeArrowheads="1"/>
          </p:cNvSpPr>
          <p:nvPr/>
        </p:nvSpPr>
        <p:spPr bwMode="auto">
          <a:xfrm>
            <a:off x="2619375" y="4343400"/>
            <a:ext cx="1263650" cy="444500"/>
          </a:xfrm>
          <a:prstGeom prst="roundRect">
            <a:avLst>
              <a:gd name="adj" fmla="val 16667"/>
            </a:avLst>
          </a:prstGeom>
          <a:pattFill prst="ltUpDiag">
            <a:fgClr>
              <a:srgbClr val="0000FF">
                <a:alpha val="50000"/>
              </a:srgbClr>
            </a:fgClr>
            <a:bgClr>
              <a:schemeClr val="bg1">
                <a:alpha val="50000"/>
              </a:schemeClr>
            </a:bgClr>
          </a:pattFill>
          <a:ln w="25400">
            <a:solidFill>
              <a:srgbClr val="000080"/>
            </a:solidFill>
            <a:round/>
            <a:headEnd/>
            <a:tailEnd/>
          </a:ln>
          <a:effectLst/>
        </p:spPr>
        <p:txBody>
          <a:bodyPr wrap="none" anchor="ctr"/>
          <a:lstStyle/>
          <a:p>
            <a:pPr algn="ctr" eaLnBrk="0" hangingPunct="0"/>
            <a:r>
              <a:rPr lang="en-US" sz="1600" b="1"/>
              <a:t>Config L2</a:t>
            </a:r>
            <a:endParaRPr lang="en-US" sz="1600" b="1">
              <a:solidFill>
                <a:srgbClr val="006157"/>
              </a:solidFill>
            </a:endParaRPr>
          </a:p>
        </p:txBody>
      </p:sp>
      <p:sp>
        <p:nvSpPr>
          <p:cNvPr id="4127" name="AutoShape 31"/>
          <p:cNvSpPr>
            <a:spLocks noChangeArrowheads="1"/>
          </p:cNvSpPr>
          <p:nvPr/>
        </p:nvSpPr>
        <p:spPr bwMode="auto">
          <a:xfrm>
            <a:off x="4516438" y="435292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Config L3</a:t>
            </a:r>
          </a:p>
        </p:txBody>
      </p:sp>
      <p:sp>
        <p:nvSpPr>
          <p:cNvPr id="4128" name="AutoShape 32"/>
          <p:cNvSpPr>
            <a:spLocks noChangeArrowheads="1"/>
          </p:cNvSpPr>
          <p:nvPr/>
        </p:nvSpPr>
        <p:spPr bwMode="auto">
          <a:xfrm>
            <a:off x="7621588" y="436562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Config L4</a:t>
            </a:r>
          </a:p>
        </p:txBody>
      </p:sp>
      <p:sp>
        <p:nvSpPr>
          <p:cNvPr id="4129" name="Line 33"/>
          <p:cNvSpPr>
            <a:spLocks noChangeShapeType="1"/>
          </p:cNvSpPr>
          <p:nvPr/>
        </p:nvSpPr>
        <p:spPr bwMode="auto">
          <a:xfrm>
            <a:off x="1743075" y="4549775"/>
            <a:ext cx="847725" cy="0"/>
          </a:xfrm>
          <a:prstGeom prst="line">
            <a:avLst/>
          </a:prstGeom>
          <a:noFill/>
          <a:ln w="25400">
            <a:solidFill>
              <a:srgbClr val="000080"/>
            </a:solidFill>
            <a:round/>
            <a:headEnd/>
            <a:tailEnd type="triangle" w="med" len="med"/>
          </a:ln>
          <a:effectLst/>
        </p:spPr>
        <p:txBody>
          <a:bodyPr anchor="ctr"/>
          <a:lstStyle/>
          <a:p>
            <a:endParaRPr lang="en-US"/>
          </a:p>
        </p:txBody>
      </p:sp>
      <p:sp>
        <p:nvSpPr>
          <p:cNvPr id="4130" name="Line 34"/>
          <p:cNvSpPr>
            <a:spLocks noChangeShapeType="1"/>
          </p:cNvSpPr>
          <p:nvPr/>
        </p:nvSpPr>
        <p:spPr bwMode="auto">
          <a:xfrm>
            <a:off x="3922713" y="4562475"/>
            <a:ext cx="603250" cy="0"/>
          </a:xfrm>
          <a:prstGeom prst="line">
            <a:avLst/>
          </a:prstGeom>
          <a:noFill/>
          <a:ln w="25400">
            <a:solidFill>
              <a:srgbClr val="000080"/>
            </a:solidFill>
            <a:round/>
            <a:headEnd/>
            <a:tailEnd type="triangle" w="med" len="med"/>
          </a:ln>
          <a:effectLst/>
        </p:spPr>
        <p:txBody>
          <a:bodyPr anchor="ctr"/>
          <a:lstStyle/>
          <a:p>
            <a:endParaRPr lang="en-US"/>
          </a:p>
        </p:txBody>
      </p:sp>
      <p:sp>
        <p:nvSpPr>
          <p:cNvPr id="4131" name="Line 35"/>
          <p:cNvSpPr>
            <a:spLocks noChangeShapeType="1"/>
          </p:cNvSpPr>
          <p:nvPr/>
        </p:nvSpPr>
        <p:spPr bwMode="auto">
          <a:xfrm>
            <a:off x="5783263" y="4567238"/>
            <a:ext cx="1814512" cy="0"/>
          </a:xfrm>
          <a:prstGeom prst="line">
            <a:avLst/>
          </a:prstGeom>
          <a:noFill/>
          <a:ln w="25400">
            <a:solidFill>
              <a:srgbClr val="000080"/>
            </a:solidFill>
            <a:round/>
            <a:headEnd/>
            <a:tailEnd type="triangle" w="med" len="med"/>
          </a:ln>
          <a:effectLst/>
        </p:spPr>
        <p:txBody>
          <a:bodyPr anchor="ctr"/>
          <a:lstStyle/>
          <a:p>
            <a:endParaRPr lang="en-US"/>
          </a:p>
        </p:txBody>
      </p:sp>
      <p:sp>
        <p:nvSpPr>
          <p:cNvPr id="4132" name="Text Box 36"/>
          <p:cNvSpPr txBox="1">
            <a:spLocks noChangeArrowheads="1"/>
          </p:cNvSpPr>
          <p:nvPr/>
        </p:nvSpPr>
        <p:spPr bwMode="auto">
          <a:xfrm>
            <a:off x="5842000" y="4592638"/>
            <a:ext cx="1644650" cy="304800"/>
          </a:xfrm>
          <a:prstGeom prst="rect">
            <a:avLst/>
          </a:prstGeom>
          <a:noFill/>
          <a:ln w="9525">
            <a:noFill/>
            <a:miter lim="800000"/>
            <a:headEnd/>
            <a:tailEnd/>
          </a:ln>
          <a:effectLst/>
        </p:spPr>
        <p:txBody>
          <a:bodyPr>
            <a:spAutoFit/>
          </a:bodyPr>
          <a:lstStyle/>
          <a:p>
            <a:r>
              <a:rPr lang="en-US" sz="1400" b="1">
                <a:cs typeface="Times New Roman" pitchFamily="18" charset="0"/>
              </a:rPr>
              <a:t>PM (L3) RM(L3) *</a:t>
            </a:r>
            <a:endParaRPr lang="en-US" sz="1400" b="1"/>
          </a:p>
        </p:txBody>
      </p:sp>
      <p:sp>
        <p:nvSpPr>
          <p:cNvPr id="4133" name="AutoShape 37"/>
          <p:cNvSpPr>
            <a:spLocks noChangeArrowheads="1"/>
          </p:cNvSpPr>
          <p:nvPr/>
        </p:nvSpPr>
        <p:spPr bwMode="auto">
          <a:xfrm>
            <a:off x="439738" y="547687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Release L1</a:t>
            </a:r>
          </a:p>
        </p:txBody>
      </p:sp>
      <p:sp>
        <p:nvSpPr>
          <p:cNvPr id="4134" name="AutoShape 38"/>
          <p:cNvSpPr>
            <a:spLocks noChangeArrowheads="1"/>
          </p:cNvSpPr>
          <p:nvPr/>
        </p:nvSpPr>
        <p:spPr bwMode="auto">
          <a:xfrm>
            <a:off x="4516438" y="549592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Release L2</a:t>
            </a:r>
          </a:p>
        </p:txBody>
      </p:sp>
      <p:sp>
        <p:nvSpPr>
          <p:cNvPr id="4135" name="AutoShape 39"/>
          <p:cNvSpPr>
            <a:spLocks noChangeArrowheads="1"/>
          </p:cNvSpPr>
          <p:nvPr/>
        </p:nvSpPr>
        <p:spPr bwMode="auto">
          <a:xfrm>
            <a:off x="7621588" y="5508625"/>
            <a:ext cx="1263650" cy="444500"/>
          </a:xfrm>
          <a:prstGeom prst="roundRect">
            <a:avLst>
              <a:gd name="adj" fmla="val 16667"/>
            </a:avLst>
          </a:prstGeom>
          <a:noFill/>
          <a:ln w="25400">
            <a:solidFill>
              <a:srgbClr val="000080"/>
            </a:solidFill>
            <a:round/>
            <a:headEnd/>
            <a:tailEnd/>
          </a:ln>
          <a:effectLst/>
        </p:spPr>
        <p:txBody>
          <a:bodyPr wrap="none" anchor="ctr"/>
          <a:lstStyle/>
          <a:p>
            <a:pPr algn="ctr" eaLnBrk="0" hangingPunct="0"/>
            <a:r>
              <a:rPr lang="en-US" sz="1600" b="1"/>
              <a:t>Release L3</a:t>
            </a:r>
          </a:p>
        </p:txBody>
      </p:sp>
      <p:sp>
        <p:nvSpPr>
          <p:cNvPr id="4136" name="Line 40"/>
          <p:cNvSpPr>
            <a:spLocks noChangeShapeType="1"/>
          </p:cNvSpPr>
          <p:nvPr/>
        </p:nvSpPr>
        <p:spPr bwMode="auto">
          <a:xfrm flipV="1">
            <a:off x="1743075" y="5692775"/>
            <a:ext cx="2757488" cy="0"/>
          </a:xfrm>
          <a:prstGeom prst="line">
            <a:avLst/>
          </a:prstGeom>
          <a:noFill/>
          <a:ln w="25400">
            <a:solidFill>
              <a:srgbClr val="000080"/>
            </a:solidFill>
            <a:round/>
            <a:headEnd/>
            <a:tailEnd type="triangle" w="med" len="med"/>
          </a:ln>
          <a:effectLst/>
        </p:spPr>
        <p:txBody>
          <a:bodyPr anchor="ctr"/>
          <a:lstStyle/>
          <a:p>
            <a:endParaRPr lang="en-US"/>
          </a:p>
        </p:txBody>
      </p:sp>
      <p:sp>
        <p:nvSpPr>
          <p:cNvPr id="4137" name="Line 41"/>
          <p:cNvSpPr>
            <a:spLocks noChangeShapeType="1"/>
          </p:cNvSpPr>
          <p:nvPr/>
        </p:nvSpPr>
        <p:spPr bwMode="auto">
          <a:xfrm>
            <a:off x="5783263" y="5710238"/>
            <a:ext cx="1814512" cy="0"/>
          </a:xfrm>
          <a:prstGeom prst="line">
            <a:avLst/>
          </a:prstGeom>
          <a:noFill/>
          <a:ln w="25400">
            <a:solidFill>
              <a:srgbClr val="000080"/>
            </a:solidFill>
            <a:round/>
            <a:headEnd/>
            <a:tailEnd type="triangle" w="med" len="med"/>
          </a:ln>
          <a:effectLst/>
        </p:spPr>
        <p:txBody>
          <a:bodyPr anchor="ctr"/>
          <a:lstStyle/>
          <a:p>
            <a:endParaRPr lang="en-US"/>
          </a:p>
        </p:txBody>
      </p:sp>
      <p:sp>
        <p:nvSpPr>
          <p:cNvPr id="4138" name="Line 42"/>
          <p:cNvSpPr>
            <a:spLocks noChangeShapeType="1"/>
          </p:cNvSpPr>
          <p:nvPr/>
        </p:nvSpPr>
        <p:spPr bwMode="auto">
          <a:xfrm flipH="1">
            <a:off x="5148263" y="4795838"/>
            <a:ext cx="1587" cy="698500"/>
          </a:xfrm>
          <a:prstGeom prst="line">
            <a:avLst/>
          </a:prstGeom>
          <a:noFill/>
          <a:ln w="25400">
            <a:solidFill>
              <a:srgbClr val="000080"/>
            </a:solidFill>
            <a:round/>
            <a:headEnd/>
            <a:tailEnd type="triangle" w="med" len="med"/>
          </a:ln>
          <a:effectLst/>
        </p:spPr>
        <p:txBody>
          <a:bodyPr anchor="ctr"/>
          <a:lstStyle/>
          <a:p>
            <a:endParaRPr lang="en-US"/>
          </a:p>
        </p:txBody>
      </p:sp>
      <p:sp>
        <p:nvSpPr>
          <p:cNvPr id="4139" name="Text Box 43"/>
          <p:cNvSpPr txBox="1">
            <a:spLocks noChangeArrowheads="1"/>
          </p:cNvSpPr>
          <p:nvPr/>
        </p:nvSpPr>
        <p:spPr bwMode="auto">
          <a:xfrm>
            <a:off x="1393825" y="6118225"/>
            <a:ext cx="2570163" cy="336550"/>
          </a:xfrm>
          <a:prstGeom prst="rect">
            <a:avLst/>
          </a:prstGeom>
          <a:noFill/>
          <a:ln w="12700">
            <a:noFill/>
            <a:miter lim="800000"/>
            <a:headEnd/>
            <a:tailEnd/>
          </a:ln>
          <a:effectLst/>
        </p:spPr>
        <p:txBody>
          <a:bodyPr>
            <a:spAutoFit/>
          </a:bodyPr>
          <a:lstStyle/>
          <a:p>
            <a:pPr algn="ctr" eaLnBrk="0" hangingPunct="0">
              <a:spcBef>
                <a:spcPct val="50000"/>
              </a:spcBef>
            </a:pPr>
            <a:r>
              <a:rPr lang="en-US" sz="1600" b="1"/>
              <a:t>Maturity Level certified </a:t>
            </a:r>
          </a:p>
        </p:txBody>
      </p:sp>
      <p:sp>
        <p:nvSpPr>
          <p:cNvPr id="4140" name="AutoShape 44" descr="Light upward diagonal"/>
          <p:cNvSpPr>
            <a:spLocks noChangeArrowheads="1"/>
          </p:cNvSpPr>
          <p:nvPr/>
        </p:nvSpPr>
        <p:spPr bwMode="auto">
          <a:xfrm>
            <a:off x="482600" y="6165850"/>
            <a:ext cx="981075" cy="255588"/>
          </a:xfrm>
          <a:prstGeom prst="roundRect">
            <a:avLst>
              <a:gd name="adj" fmla="val 16667"/>
            </a:avLst>
          </a:prstGeom>
          <a:pattFill prst="ltUpDiag">
            <a:fgClr>
              <a:srgbClr val="3366FF">
                <a:alpha val="69000"/>
              </a:srgbClr>
            </a:fgClr>
            <a:bgClr>
              <a:schemeClr val="bg1">
                <a:alpha val="69000"/>
              </a:schemeClr>
            </a:bgClr>
          </a:pattFill>
          <a:ln w="25400">
            <a:solidFill>
              <a:srgbClr val="000080"/>
            </a:solidFill>
            <a:round/>
            <a:headEnd/>
            <a:tailEnd/>
          </a:ln>
          <a:effectLst/>
        </p:spPr>
        <p:txBody>
          <a:bodyPr wrap="none" anchor="ctr"/>
          <a:lstStyle/>
          <a:p>
            <a:pPr algn="ctr" eaLnBrk="0" hangingPunct="0"/>
            <a:endParaRPr lang="en-US" sz="1600" b="1"/>
          </a:p>
        </p:txBody>
      </p:sp>
      <p:sp>
        <p:nvSpPr>
          <p:cNvPr id="4141" name="Text Box 45"/>
          <p:cNvSpPr txBox="1">
            <a:spLocks noChangeArrowheads="1"/>
          </p:cNvSpPr>
          <p:nvPr/>
        </p:nvSpPr>
        <p:spPr bwMode="auto">
          <a:xfrm>
            <a:off x="5422900" y="6134100"/>
            <a:ext cx="3108325" cy="336550"/>
          </a:xfrm>
          <a:prstGeom prst="rect">
            <a:avLst/>
          </a:prstGeom>
          <a:noFill/>
          <a:ln w="12700">
            <a:noFill/>
            <a:miter lim="800000"/>
            <a:headEnd/>
            <a:tailEnd/>
          </a:ln>
          <a:effectLst/>
        </p:spPr>
        <p:txBody>
          <a:bodyPr>
            <a:spAutoFit/>
          </a:bodyPr>
          <a:lstStyle/>
          <a:p>
            <a:pPr algn="ctr" eaLnBrk="0" hangingPunct="0">
              <a:spcBef>
                <a:spcPct val="50000"/>
              </a:spcBef>
            </a:pPr>
            <a:r>
              <a:rPr lang="en-US" sz="1600" b="1" i="1"/>
              <a:t>*</a:t>
            </a:r>
            <a:r>
              <a:rPr lang="en-US" sz="1600" b="1"/>
              <a:t> Process Interdependencies</a:t>
            </a:r>
          </a:p>
        </p:txBody>
      </p:sp>
      <p:sp>
        <p:nvSpPr>
          <p:cNvPr id="44" name="Rectangle 2"/>
          <p:cNvSpPr txBox="1">
            <a:spLocks noChangeArrowheads="1"/>
          </p:cNvSpPr>
          <p:nvPr/>
        </p:nvSpPr>
        <p:spPr>
          <a:xfrm>
            <a:off x="304800" y="204788"/>
            <a:ext cx="8724900" cy="846137"/>
          </a:xfrm>
          <a:prstGeom prst="rect">
            <a:avLst/>
          </a:prstGeom>
        </p:spPr>
        <p:txBody>
          <a:bodyPr/>
          <a:lstStyle/>
          <a:p>
            <a:pPr marL="0" marR="0" lvl="0" indent="0" algn="l" defTabSz="914400" rtl="0" eaLnBrk="0" fontAlgn="base" latinLnBrk="0" hangingPunct="0">
              <a:lnSpc>
                <a:spcPct val="90000"/>
              </a:lnSpc>
              <a:spcBef>
                <a:spcPct val="2500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Introduction to ITIL V3</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ITIL Service </a:t>
            </a:r>
            <a:r>
              <a:rPr lang="en-US" sz="2800" kern="0" dirty="0" smtClean="0">
                <a:solidFill>
                  <a:schemeClr val="tx2"/>
                </a:solidFill>
                <a:latin typeface="+mj-lt"/>
                <a:ea typeface="+mj-ea"/>
                <a:cs typeface="+mj-cs"/>
              </a:rPr>
              <a:t>Management</a:t>
            </a:r>
            <a:r>
              <a:rPr kumimoji="0" lang="en-US" sz="2800" b="0" i="0" u="none" strike="noStrike" kern="0" cap="none" spc="0" normalizeH="0" baseline="0" noProof="0" dirty="0" smtClean="0">
                <a:ln>
                  <a:noFill/>
                </a:ln>
                <a:solidFill>
                  <a:schemeClr val="tx2"/>
                </a:solidFill>
                <a:effectLst/>
                <a:uLnTx/>
                <a:uFillTx/>
                <a:latin typeface="+mj-lt"/>
                <a:ea typeface="+mj-ea"/>
                <a:cs typeface="+mj-cs"/>
              </a:rPr>
              <a:t> Rollout</a:t>
            </a:r>
          </a:p>
        </p:txBody>
      </p:sp>
      <p:sp>
        <p:nvSpPr>
          <p:cNvPr id="45" name="TextBox 44"/>
          <p:cNvSpPr txBox="1"/>
          <p:nvPr/>
        </p:nvSpPr>
        <p:spPr>
          <a:xfrm>
            <a:off x="5863906" y="6425967"/>
            <a:ext cx="3061980" cy="246221"/>
          </a:xfrm>
          <a:prstGeom prst="rect">
            <a:avLst/>
          </a:prstGeom>
          <a:noFill/>
        </p:spPr>
        <p:txBody>
          <a:bodyPr wrap="square" rtlCol="0">
            <a:spAutoFit/>
          </a:bodyPr>
          <a:lstStyle/>
          <a:p>
            <a:r>
              <a:rPr lang="en-US" sz="1000" b="1" dirty="0" smtClean="0"/>
              <a:t>Source:  </a:t>
            </a:r>
            <a:r>
              <a:rPr lang="en-US" sz="1000" dirty="0" smtClean="0"/>
              <a:t>2006 Fusion Conference Slides</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Audience Baseline</a:t>
            </a:r>
          </a:p>
        </p:txBody>
      </p:sp>
      <p:sp>
        <p:nvSpPr>
          <p:cNvPr id="22534" name="Rectangle 3"/>
          <p:cNvSpPr>
            <a:spLocks noGrp="1" noChangeArrowheads="1"/>
          </p:cNvSpPr>
          <p:nvPr>
            <p:ph type="body" idx="1"/>
          </p:nvPr>
        </p:nvSpPr>
        <p:spPr>
          <a:xfrm>
            <a:off x="306388" y="1527244"/>
            <a:ext cx="8532812" cy="4416356"/>
          </a:xfrm>
        </p:spPr>
        <p:txBody>
          <a:bodyPr/>
          <a:lstStyle/>
          <a:p>
            <a:pPr>
              <a:buNone/>
            </a:pPr>
            <a:r>
              <a:rPr lang="en-US" b="1" dirty="0" smtClean="0"/>
              <a:t>By a Show of Hands….</a:t>
            </a:r>
          </a:p>
          <a:p>
            <a:pPr>
              <a:buNone/>
            </a:pPr>
            <a:endParaRPr lang="en-US" dirty="0" smtClean="0"/>
          </a:p>
          <a:p>
            <a:pPr>
              <a:buFontTx/>
              <a:buChar char="-"/>
            </a:pPr>
            <a:r>
              <a:rPr lang="en-US" dirty="0" smtClean="0"/>
              <a:t>Have you ever heard of ITIL?</a:t>
            </a:r>
          </a:p>
          <a:p>
            <a:pPr>
              <a:buFontTx/>
              <a:buChar char="-"/>
            </a:pPr>
            <a:endParaRPr lang="en-US" dirty="0" smtClean="0"/>
          </a:p>
          <a:p>
            <a:pPr>
              <a:buFontTx/>
              <a:buChar char="-"/>
            </a:pPr>
            <a:r>
              <a:rPr lang="en-US" dirty="0" smtClean="0"/>
              <a:t>Have you used ITIL?</a:t>
            </a:r>
          </a:p>
          <a:p>
            <a:pPr>
              <a:buFontTx/>
              <a:buChar char="-"/>
            </a:pPr>
            <a:endParaRPr lang="en-US" dirty="0" smtClean="0"/>
          </a:p>
          <a:p>
            <a:pPr>
              <a:buFontTx/>
              <a:buChar char="-"/>
            </a:pPr>
            <a:r>
              <a:rPr lang="en-US" dirty="0" smtClean="0"/>
              <a:t>Are you certified in ITIL Foundations?</a:t>
            </a:r>
          </a:p>
          <a:p>
            <a:pPr>
              <a:buFontTx/>
              <a:buChar char="-"/>
            </a:pPr>
            <a:endParaRPr lang="en-US" dirty="0" smtClean="0"/>
          </a:p>
          <a:p>
            <a:pPr>
              <a:buFontTx/>
              <a:buChar char="-"/>
            </a:pPr>
            <a:r>
              <a:rPr lang="en-US" dirty="0" smtClean="0"/>
              <a:t>Do you have any higher level ITIL Management Certifications?</a:t>
            </a:r>
          </a:p>
          <a:p>
            <a:pPr>
              <a:buFontTx/>
              <a:buChar char="-"/>
            </a:pPr>
            <a:endParaRPr lang="en-US" dirty="0" smtClean="0"/>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ipe(down)">
                                      <p:cBhvr>
                                        <p:cTn id="7" dur="500"/>
                                        <p:tgtEl>
                                          <p:spTgt spid="22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4">
                                            <p:txEl>
                                              <p:pRg st="2" end="2"/>
                                            </p:txEl>
                                          </p:spTgt>
                                        </p:tgtEl>
                                        <p:attrNameLst>
                                          <p:attrName>style.visibility</p:attrName>
                                        </p:attrNameLst>
                                      </p:cBhvr>
                                      <p:to>
                                        <p:strVal val="visible"/>
                                      </p:to>
                                    </p:set>
                                    <p:animEffect transition="in" filter="wipe(down)">
                                      <p:cBhvr>
                                        <p:cTn id="12" dur="500"/>
                                        <p:tgtEl>
                                          <p:spTgt spid="225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4">
                                            <p:txEl>
                                              <p:pRg st="4" end="4"/>
                                            </p:txEl>
                                          </p:spTgt>
                                        </p:tgtEl>
                                        <p:attrNameLst>
                                          <p:attrName>style.visibility</p:attrName>
                                        </p:attrNameLst>
                                      </p:cBhvr>
                                      <p:to>
                                        <p:strVal val="visible"/>
                                      </p:to>
                                    </p:set>
                                    <p:animEffect transition="in" filter="wipe(down)">
                                      <p:cBhvr>
                                        <p:cTn id="17" dur="500"/>
                                        <p:tgtEl>
                                          <p:spTgt spid="225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4">
                                            <p:txEl>
                                              <p:pRg st="6" end="6"/>
                                            </p:txEl>
                                          </p:spTgt>
                                        </p:tgtEl>
                                        <p:attrNameLst>
                                          <p:attrName>style.visibility</p:attrName>
                                        </p:attrNameLst>
                                      </p:cBhvr>
                                      <p:to>
                                        <p:strVal val="visible"/>
                                      </p:to>
                                    </p:set>
                                    <p:animEffect transition="in" filter="wipe(down)">
                                      <p:cBhvr>
                                        <p:cTn id="22" dur="500"/>
                                        <p:tgtEl>
                                          <p:spTgt spid="2253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34">
                                            <p:txEl>
                                              <p:pRg st="8" end="8"/>
                                            </p:txEl>
                                          </p:spTgt>
                                        </p:tgtEl>
                                        <p:attrNameLst>
                                          <p:attrName>style.visibility</p:attrName>
                                        </p:attrNameLst>
                                      </p:cBhvr>
                                      <p:to>
                                        <p:strVal val="visible"/>
                                      </p:to>
                                    </p:set>
                                    <p:animEffect transition="in" filter="wipe(down)">
                                      <p:cBhvr>
                                        <p:cTn id="27" dur="500"/>
                                        <p:tgtEl>
                                          <p:spTgt spid="225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30</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Continual Service Improvement Swim Lane</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8" name="Rectangle 3"/>
          <p:cNvSpPr txBox="1">
            <a:spLocks noChangeArrowheads="1"/>
          </p:cNvSpPr>
          <p:nvPr/>
        </p:nvSpPr>
        <p:spPr bwMode="auto">
          <a:xfrm>
            <a:off x="306388" y="1560351"/>
            <a:ext cx="8532812" cy="4613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indent="-223838" eaLnBrk="0" hangingPunct="0">
              <a:lnSpc>
                <a:spcPct val="90000"/>
              </a:lnSpc>
              <a:spcBef>
                <a:spcPct val="25000"/>
              </a:spcBef>
              <a:buClr>
                <a:schemeClr val="tx2"/>
              </a:buClr>
              <a:buSzPct val="75000"/>
              <a:defRPr/>
            </a:pPr>
            <a:r>
              <a:rPr kumimoji="0" lang="en-US" sz="1600" b="1" i="0" u="none" strike="noStrike" kern="0" cap="none" spc="0" normalizeH="0" baseline="0" noProof="0" dirty="0" smtClean="0">
                <a:ln>
                  <a:noFill/>
                </a:ln>
                <a:solidFill>
                  <a:srgbClr val="D80074"/>
                </a:solidFill>
                <a:effectLst/>
                <a:uLnTx/>
                <a:uFillTx/>
                <a:latin typeface="+mn-lt"/>
                <a:ea typeface="+mn-ea"/>
                <a:cs typeface="+mn-cs"/>
              </a:rPr>
              <a:t>Service Measurement </a:t>
            </a:r>
            <a:r>
              <a:rPr lang="en-US" sz="1600" kern="0" dirty="0" smtClean="0">
                <a:latin typeface="+mn-lt"/>
                <a:cs typeface="+mn-cs"/>
              </a:rPr>
              <a:t>is the process that is invoked by many other IT service management (ITSM) processes to measure specific availability or performance metrics.  Service Measurement is necessary for the execution of other processes, and is executed by those processes throughout the service lifecycle.</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sz="1600" b="1" i="0" u="none" strike="noStrike" kern="0" cap="none" spc="0" normalizeH="0" baseline="0" noProof="0" dirty="0" smtClean="0">
                <a:ln>
                  <a:noFill/>
                </a:ln>
                <a:solidFill>
                  <a:srgbClr val="D80074"/>
                </a:solidFill>
                <a:effectLst/>
                <a:uLnTx/>
                <a:uFillTx/>
                <a:latin typeface="+mn-lt"/>
                <a:ea typeface="+mn-ea"/>
                <a:cs typeface="+mn-cs"/>
              </a:rPr>
              <a:t>Service Analysis </a:t>
            </a:r>
            <a:r>
              <a:rPr lang="en-US" sz="1600" kern="0" dirty="0" smtClean="0">
                <a:latin typeface="+mn-lt"/>
                <a:cs typeface="+mn-cs"/>
              </a:rPr>
              <a:t>are the activities and techniques used to review and identify issues with the with the performance, availability or capacity of an IT service.</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600" b="1" kern="0" dirty="0" smtClean="0">
                <a:solidFill>
                  <a:srgbClr val="D80074"/>
                </a:solidFill>
                <a:latin typeface="+mn-lt"/>
                <a:cs typeface="+mn-cs"/>
              </a:rPr>
              <a:t>Service Reporting </a:t>
            </a:r>
            <a:r>
              <a:rPr lang="en-US" sz="1600" kern="0" dirty="0" smtClean="0">
                <a:latin typeface="+mn-lt"/>
                <a:cs typeface="+mn-cs"/>
              </a:rPr>
              <a:t>are the activities that produce and deliver reports of achievement and trends against service levels. The format, content and frequency of reports should be agreed with the customers.</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228600" indent="-228600">
              <a:lnSpc>
                <a:spcPct val="90000"/>
              </a:lnSpc>
              <a:spcBef>
                <a:spcPts val="480"/>
              </a:spcBef>
            </a:pPr>
            <a:r>
              <a:rPr lang="en-US" sz="1600" b="1" kern="0" noProof="0" dirty="0" smtClean="0">
                <a:solidFill>
                  <a:srgbClr val="D80074"/>
                </a:solidFill>
                <a:latin typeface="+mn-lt"/>
                <a:cs typeface="+mn-cs"/>
              </a:rPr>
              <a:t>Service Improvement</a:t>
            </a:r>
            <a:r>
              <a:rPr kumimoji="0" lang="en-US" sz="1600" b="1" i="0" u="none" strike="noStrike" kern="0" cap="none" spc="0" normalizeH="0" baseline="0" noProof="0" dirty="0" smtClean="0">
                <a:ln>
                  <a:noFill/>
                </a:ln>
                <a:solidFill>
                  <a:srgbClr val="D80074"/>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is the process of developing</a:t>
            </a:r>
            <a:r>
              <a:rPr lang="en-US" sz="1600" kern="0" dirty="0" smtClean="0">
                <a:latin typeface="+mn-lt"/>
                <a:cs typeface="+mn-cs"/>
              </a:rPr>
              <a:t> a formal plan to implement improvements to a process or IT service.</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lang="en-US" sz="1000" kern="0" dirty="0" smtClean="0">
              <a:latin typeface="+mn-lt"/>
              <a:cs typeface="+mn-cs"/>
            </a:endParaRPr>
          </a:p>
          <a:p>
            <a:pPr marL="223838" indent="-223838" eaLnBrk="0" hangingPunct="0">
              <a:lnSpc>
                <a:spcPct val="90000"/>
              </a:lnSpc>
              <a:spcBef>
                <a:spcPct val="25000"/>
              </a:spcBef>
              <a:buClr>
                <a:schemeClr val="tx2"/>
              </a:buClr>
              <a:buSzPct val="75000"/>
            </a:pPr>
            <a:endParaRPr lang="en-US" sz="1600" kern="0" dirty="0" smtClean="0">
              <a:latin typeface="+mn-lt"/>
              <a:cs typeface="+mn-cs"/>
            </a:endParaRPr>
          </a:p>
          <a:p>
            <a:pPr marL="223838" indent="-223838" eaLnBrk="0" hangingPunct="0">
              <a:lnSpc>
                <a:spcPct val="90000"/>
              </a:lnSpc>
              <a:spcBef>
                <a:spcPct val="25000"/>
              </a:spcBef>
              <a:buClr>
                <a:schemeClr val="tx2"/>
              </a:buClr>
              <a:buSzPct val="75000"/>
            </a:pPr>
            <a:endParaRPr lang="en-US" sz="1600" kern="0" dirty="0" smtClean="0"/>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2011 English Glossary V1.0</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31</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Good Service Mgmt vs. Poor Service Mgmt</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7" name="Rectangle 3"/>
          <p:cNvSpPr txBox="1">
            <a:spLocks noChangeArrowheads="1"/>
          </p:cNvSpPr>
          <p:nvPr/>
        </p:nvSpPr>
        <p:spPr bwMode="auto">
          <a:xfrm>
            <a:off x="4786108" y="1870745"/>
            <a:ext cx="4039110" cy="41315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algn="ctr"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Indicators of poor IT service management</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endParaRPr>
          </a:p>
          <a:p>
            <a:r>
              <a:rPr lang="en-US" sz="1400" kern="0" dirty="0" smtClean="0">
                <a:latin typeface="+mn-lt"/>
                <a:cs typeface="+mn-cs"/>
              </a:rPr>
              <a:t>The cost and quality of IT services is not measurable:</a:t>
            </a:r>
          </a:p>
          <a:p>
            <a:endParaRPr lang="en-US" sz="700" kern="0" dirty="0" smtClean="0">
              <a:latin typeface="+mn-lt"/>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The IT service delivery performance does not meet the expectations of the IT consumers and/or IT stakeholders.</a:t>
            </a: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‘Panic’ purchases of hardware and software, often occur which leads to inflated &amp; unexpected costs</a:t>
            </a:r>
            <a:r>
              <a:rPr lang="en-US" sz="1400" dirty="0" smtClean="0"/>
              <a:t>. </a:t>
            </a:r>
            <a:endParaRPr lang="en-US" sz="1400" kern="0" dirty="0" smtClean="0">
              <a:latin typeface="+mn-lt"/>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Service providers use technical jargon to describe services and explain what is happening. </a:t>
            </a: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A Business Impact Analysis (BIA) has not been done recently.</a:t>
            </a: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IT Service Continuity Test plans or DR Plans are not current and are not tested regularly.</a:t>
            </a:r>
          </a:p>
          <a:p>
            <a:endParaRPr lang="en-US" sz="700" dirty="0" smtClean="0"/>
          </a:p>
          <a:p>
            <a:r>
              <a:rPr lang="en-US" sz="1400" dirty="0" smtClean="0">
                <a:solidFill>
                  <a:srgbClr val="E20074"/>
                </a:solidFill>
                <a:latin typeface="+mn-lt"/>
                <a:cs typeface="+mn-cs"/>
              </a:rPr>
              <a:t>This indicates poor Continual Service Improvement.</a:t>
            </a:r>
          </a:p>
        </p:txBody>
      </p:sp>
      <p:sp>
        <p:nvSpPr>
          <p:cNvPr id="8" name="Rectangle 3"/>
          <p:cNvSpPr txBox="1">
            <a:spLocks noChangeArrowheads="1"/>
          </p:cNvSpPr>
          <p:nvPr/>
        </p:nvSpPr>
        <p:spPr bwMode="auto">
          <a:xfrm>
            <a:off x="310393" y="1845577"/>
            <a:ext cx="4061669" cy="41078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marR="0" lvl="0" indent="-223838" algn="ctr"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r>
              <a:rPr kumimoji="0" lang="en-US" b="1" i="0" u="none" strike="noStrike" kern="0" cap="none" spc="0" normalizeH="0" baseline="0" noProof="0" dirty="0" smtClean="0">
                <a:ln>
                  <a:noFill/>
                </a:ln>
                <a:solidFill>
                  <a:schemeClr val="tx1"/>
                </a:solidFill>
                <a:effectLst/>
                <a:uLnTx/>
                <a:uFillTx/>
                <a:latin typeface="+mn-lt"/>
                <a:cs typeface="+mn-cs"/>
              </a:rPr>
              <a:t>Indicators of </a:t>
            </a:r>
            <a:r>
              <a:rPr lang="en-US" b="1" kern="0" dirty="0" smtClean="0">
                <a:latin typeface="+mn-lt"/>
                <a:cs typeface="+mn-cs"/>
              </a:rPr>
              <a:t> Good </a:t>
            </a:r>
            <a:r>
              <a:rPr kumimoji="0" lang="en-US" b="1" i="0" u="none" strike="noStrike" kern="0" cap="none" spc="0" normalizeH="0" baseline="0" noProof="0" dirty="0" smtClean="0">
                <a:ln>
                  <a:noFill/>
                </a:ln>
                <a:solidFill>
                  <a:schemeClr val="tx1"/>
                </a:solidFill>
                <a:effectLst/>
                <a:uLnTx/>
                <a:uFillTx/>
                <a:latin typeface="+mn-lt"/>
                <a:cs typeface="+mn-cs"/>
              </a:rPr>
              <a:t>IT service management</a:t>
            </a:r>
          </a:p>
          <a:p>
            <a:pPr marL="223838" marR="0" lvl="0" indent="-223838" defTabSz="914400" eaLnBrk="0" latinLnBrk="0" hangingPunct="0">
              <a:lnSpc>
                <a:spcPct val="90000"/>
              </a:lnSpc>
              <a:spcBef>
                <a:spcPct val="25000"/>
              </a:spcBef>
              <a:buClr>
                <a:schemeClr val="tx2"/>
              </a:buClr>
              <a:buSzPct val="75000"/>
              <a:tabLst/>
              <a:defRPr/>
            </a:pPr>
            <a:endParaRPr lang="en-US" sz="700" b="1" dirty="0" smtClean="0">
              <a:latin typeface="+mn-lt"/>
              <a:cs typeface="+mn-cs"/>
            </a:endParaRPr>
          </a:p>
          <a:p>
            <a:pPr marL="223838" indent="-223838" eaLnBrk="0" hangingPunct="0">
              <a:lnSpc>
                <a:spcPct val="90000"/>
              </a:lnSpc>
              <a:spcBef>
                <a:spcPct val="25000"/>
              </a:spcBef>
              <a:buClr>
                <a:schemeClr val="tx2"/>
              </a:buClr>
              <a:buSzPct val="75000"/>
            </a:pPr>
            <a:r>
              <a:rPr lang="en-US" sz="1400" kern="0" dirty="0" smtClean="0">
                <a:latin typeface="+mn-lt"/>
                <a:cs typeface="+mn-cs"/>
              </a:rPr>
              <a:t>IT Services &amp; Infrastructure are monitored continuously:</a:t>
            </a:r>
          </a:p>
          <a:p>
            <a:pPr marL="223838" indent="-223838" eaLnBrk="0" hangingPunct="0">
              <a:lnSpc>
                <a:spcPct val="90000"/>
              </a:lnSpc>
              <a:spcBef>
                <a:spcPct val="25000"/>
              </a:spcBef>
              <a:buClr>
                <a:schemeClr val="tx2"/>
              </a:buClr>
              <a:buSzPct val="75000"/>
            </a:pPr>
            <a:endParaRPr lang="en-US" sz="700" kern="0" dirty="0" smtClean="0">
              <a:latin typeface="+mn-lt"/>
              <a:cs typeface="+mn-cs"/>
            </a:endParaRP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Service providers are concerned with customer perceptions and expectations.	</a:t>
            </a: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Capacity &amp; Availability issues are proactively resolved by evaluating trending data to predict when IT services will be negatively impacted.</a:t>
            </a: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Information required for auditing an IT environment is readily available to the auditors.</a:t>
            </a:r>
          </a:p>
          <a:p>
            <a:pPr marL="223838" indent="-223838" eaLnBrk="0" hangingPunct="0">
              <a:lnSpc>
                <a:spcPct val="90000"/>
              </a:lnSpc>
              <a:spcBef>
                <a:spcPct val="25000"/>
              </a:spcBef>
              <a:buClr>
                <a:schemeClr val="tx2"/>
              </a:buClr>
              <a:buSzPct val="75000"/>
              <a:buFont typeface="Wingdings" pitchFamily="2" charset="2"/>
              <a:buChar char="§"/>
            </a:pPr>
            <a:r>
              <a:rPr lang="en-US" sz="1400" kern="0" dirty="0" smtClean="0">
                <a:latin typeface="+mn-lt"/>
                <a:cs typeface="+mn-cs"/>
              </a:rPr>
              <a:t>Benchmarking is part of the organizational culture, where they use benchmarks to regularly and consistently to compare the performance of their IT services to market competitors.</a:t>
            </a:r>
          </a:p>
          <a:p>
            <a:pPr marL="223838" indent="-223838" eaLnBrk="0" hangingPunct="0">
              <a:lnSpc>
                <a:spcPct val="90000"/>
              </a:lnSpc>
              <a:spcBef>
                <a:spcPct val="25000"/>
              </a:spcBef>
              <a:buClr>
                <a:schemeClr val="tx2"/>
              </a:buClr>
              <a:buSzPct val="75000"/>
            </a:pPr>
            <a:endParaRPr lang="en-US" sz="700" kern="0" dirty="0" smtClean="0">
              <a:latin typeface="+mn-lt"/>
              <a:cs typeface="+mn-cs"/>
            </a:endParaRPr>
          </a:p>
          <a:p>
            <a:pPr marL="223838" indent="-223838" eaLnBrk="0" hangingPunct="0">
              <a:lnSpc>
                <a:spcPct val="90000"/>
              </a:lnSpc>
              <a:spcBef>
                <a:spcPct val="25000"/>
              </a:spcBef>
              <a:buClr>
                <a:schemeClr val="tx2"/>
              </a:buClr>
              <a:buSzPct val="75000"/>
            </a:pPr>
            <a:r>
              <a:rPr lang="en-US" sz="1400" kern="0" dirty="0" smtClean="0">
                <a:latin typeface="+mn-lt"/>
                <a:cs typeface="+mn-cs"/>
              </a:rPr>
              <a:t>Businesses understand the customer satisfaction for every IT service and they are confident that their IT service provider is providing good value for money.</a:t>
            </a:r>
            <a:r>
              <a:rPr kumimoji="0" lang="en-US" sz="1400" b="1" i="0" u="none" strike="noStrike" kern="0" cap="none" spc="0" normalizeH="0" baseline="0" noProof="0" dirty="0" smtClean="0">
                <a:ln>
                  <a:noFill/>
                </a:ln>
                <a:solidFill>
                  <a:schemeClr val="tx1"/>
                </a:solidFill>
                <a:effectLst/>
                <a:uLnTx/>
                <a:uFillTx/>
                <a:latin typeface="+mn-lt"/>
                <a:cs typeface="+mn-cs"/>
              </a:rPr>
              <a:t>	</a:t>
            </a:r>
          </a:p>
          <a:p>
            <a:pPr marL="223838" marR="0" lvl="0" indent="-223838" algn="l" defTabSz="914400" rtl="0" eaLnBrk="0" fontAlgn="base" latinLnBrk="0" hangingPunct="0">
              <a:lnSpc>
                <a:spcPct val="90000"/>
              </a:lnSpc>
              <a:spcBef>
                <a:spcPct val="25000"/>
              </a:spcBef>
              <a:spcAft>
                <a:spcPct val="0"/>
              </a:spcAft>
              <a:buClr>
                <a:schemeClr val="tx2"/>
              </a:buClr>
              <a:buSzPct val="75000"/>
              <a:buFont typeface="Wingdings" pitchFamily="2" charset="2"/>
              <a:buNone/>
              <a:tabLst/>
              <a:defRPr/>
            </a:pPr>
            <a:endParaRPr kumimoji="0" lang="en-US" sz="1400" b="1" i="0" u="none" strike="noStrike" kern="0" cap="none" spc="0" normalizeH="0" baseline="0" noProof="0" dirty="0" smtClean="0">
              <a:ln>
                <a:noFill/>
              </a:ln>
              <a:solidFill>
                <a:schemeClr val="tx1"/>
              </a:solidFill>
              <a:effectLst/>
              <a:uLnTx/>
              <a:uFillTx/>
              <a:latin typeface="+mn-lt"/>
              <a:cs typeface="+mn-cs"/>
            </a:endParaRPr>
          </a:p>
        </p:txBody>
      </p:sp>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t>OGC Executive Briefing Benefits of ITIL</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32</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Maturity Spider Diagram</a:t>
            </a:r>
          </a:p>
        </p:txBody>
      </p:sp>
      <p:pic>
        <p:nvPicPr>
          <p:cNvPr id="7"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0427" y="1124126"/>
            <a:ext cx="7976798" cy="5405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33</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 ITIL Maturity Status</a:t>
            </a:r>
          </a:p>
        </p:txBody>
      </p:sp>
      <p:pic>
        <p:nvPicPr>
          <p:cNvPr id="78851" name="Picture 3"/>
          <p:cNvPicPr>
            <a:picLocks noChangeAspect="1" noChangeArrowheads="1"/>
          </p:cNvPicPr>
          <p:nvPr/>
        </p:nvPicPr>
        <p:blipFill>
          <a:blip r:embed="rId2" cstate="print"/>
          <a:srcRect/>
          <a:stretch>
            <a:fillRect/>
          </a:stretch>
        </p:blipFill>
        <p:spPr bwMode="auto">
          <a:xfrm>
            <a:off x="2535402" y="1107347"/>
            <a:ext cx="4432897" cy="5587068"/>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6438595" y="187137"/>
            <a:ext cx="23907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7" descr="HG.jpg"/>
          <p:cNvPicPr>
            <a:picLocks noChangeAspect="1"/>
          </p:cNvPicPr>
          <p:nvPr/>
        </p:nvPicPr>
        <p:blipFill>
          <a:blip r:embed="rId3" cstate="print"/>
          <a:srcRect t="14746" b="7164"/>
          <a:stretch>
            <a:fillRect/>
          </a:stretch>
        </p:blipFill>
        <p:spPr bwMode="auto">
          <a:xfrm>
            <a:off x="304800" y="1443955"/>
            <a:ext cx="8534400" cy="4464050"/>
          </a:xfrm>
          <a:prstGeom prst="rect">
            <a:avLst/>
          </a:prstGeom>
          <a:noFill/>
          <a:ln w="9525">
            <a:noFill/>
            <a:miter lim="800000"/>
            <a:headEnd/>
            <a:tailEnd/>
          </a:ln>
        </p:spPr>
      </p:pic>
      <p:sp>
        <p:nvSpPr>
          <p:cNvPr id="7" name="Rechteck 5"/>
          <p:cNvSpPr>
            <a:spLocks noChangeArrowheads="1"/>
          </p:cNvSpPr>
          <p:nvPr/>
        </p:nvSpPr>
        <p:spPr bwMode="gray">
          <a:xfrm>
            <a:off x="3162650" y="4093828"/>
            <a:ext cx="2743200" cy="805343"/>
          </a:xfrm>
          <a:prstGeom prst="rect">
            <a:avLst/>
          </a:prstGeom>
          <a:solidFill>
            <a:srgbClr val="FFFFFF">
              <a:alpha val="79999"/>
            </a:srgbClr>
          </a:solidFill>
          <a:ln w="9525">
            <a:solidFill>
              <a:schemeClr val="bg1"/>
            </a:solidFill>
            <a:miter lim="800000"/>
            <a:headEnd/>
            <a:tailEnd/>
          </a:ln>
        </p:spPr>
        <p:txBody>
          <a:bodyPr wrap="none" lIns="0" tIns="36000" rIns="0" bIns="36000" anchor="ctr"/>
          <a:lstStyle/>
          <a:p>
            <a:endParaRPr lang="en-US" sz="1400">
              <a:solidFill>
                <a:srgbClr val="999999"/>
              </a:solidFill>
              <a:latin typeface="Tele-GroteskFet" pitchFamily="2" charset="0"/>
            </a:endParaRPr>
          </a:p>
        </p:txBody>
      </p:sp>
      <p:sp>
        <p:nvSpPr>
          <p:cNvPr id="6" name="Text Box 2"/>
          <p:cNvSpPr txBox="1">
            <a:spLocks noChangeArrowheads="1"/>
          </p:cNvSpPr>
          <p:nvPr/>
        </p:nvSpPr>
        <p:spPr bwMode="auto">
          <a:xfrm>
            <a:off x="318782" y="4253219"/>
            <a:ext cx="8429931" cy="1099164"/>
          </a:xfrm>
          <a:prstGeom prst="rect">
            <a:avLst/>
          </a:prstGeom>
          <a:noFill/>
          <a:ln w="12700" algn="ctr">
            <a:noFill/>
            <a:miter lim="800000"/>
            <a:headEnd/>
            <a:tailEnd/>
          </a:ln>
        </p:spPr>
        <p:txBody>
          <a:bodyPr lIns="0" tIns="0" rIns="0" bIns="0"/>
          <a:lstStyle/>
          <a:p>
            <a:pPr algn="ctr"/>
            <a:r>
              <a:rPr lang="en-US" sz="3200" dirty="0" smtClean="0">
                <a:solidFill>
                  <a:srgbClr val="D80074"/>
                </a:solidFill>
              </a:rPr>
              <a:t>Training</a:t>
            </a:r>
            <a:endParaRPr lang="en-US" sz="3200" dirty="0">
              <a:solidFill>
                <a:srgbClr val="D80074"/>
              </a:solidFill>
            </a:endParaRPr>
          </a:p>
        </p:txBody>
      </p:sp>
      <p:sp>
        <p:nvSpPr>
          <p:cNvPr id="9" name="Foliennummernplatzhalter 3"/>
          <p:cNvSpPr txBox="1">
            <a:spLocks/>
          </p:cNvSpPr>
          <p:nvPr/>
        </p:nvSpPr>
        <p:spPr bwMode="auto">
          <a:xfrm>
            <a:off x="304800" y="6629400"/>
            <a:ext cx="1447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Arial" pitchFamily="34" charset="0"/>
                <a:ea typeface="+mn-ea"/>
                <a:cs typeface="+mn-cs"/>
              </a:rPr>
              <a:t>Slide </a:t>
            </a:r>
            <a:fld id="{AF154C1D-DCEF-4F36-BCAB-2810BC2E6CC6}"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35</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Certification Overview</a:t>
            </a:r>
          </a:p>
        </p:txBody>
      </p:sp>
      <p:pic>
        <p:nvPicPr>
          <p:cNvPr id="7" name="Picture 2"/>
          <p:cNvPicPr>
            <a:picLocks noChangeAspect="1" noChangeArrowheads="1"/>
          </p:cNvPicPr>
          <p:nvPr/>
        </p:nvPicPr>
        <p:blipFill>
          <a:blip r:embed="rId3" cstate="print"/>
          <a:srcRect/>
          <a:stretch>
            <a:fillRect/>
          </a:stretch>
        </p:blipFill>
        <p:spPr bwMode="auto">
          <a:xfrm>
            <a:off x="7351072" y="205268"/>
            <a:ext cx="1438275" cy="7429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12871" y="1373523"/>
            <a:ext cx="5461713" cy="4842719"/>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771626" y="4629207"/>
            <a:ext cx="3125729" cy="155514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899418397"/>
              </p:ext>
            </p:extLst>
          </p:nvPr>
        </p:nvGraphicFramePr>
        <p:xfrm>
          <a:off x="7067724" y="2962756"/>
          <a:ext cx="914400" cy="714375"/>
        </p:xfrm>
        <a:graphic>
          <a:graphicData uri="http://schemas.openxmlformats.org/presentationml/2006/ole">
            <mc:AlternateContent xmlns:mc="http://schemas.openxmlformats.org/markup-compatibility/2006">
              <mc:Choice xmlns:v="urn:schemas-microsoft-com:vml" Requires="v">
                <p:oleObj spid="_x0000_s6149" name="Packager Shell Object" showAsIcon="1" r:id="rId6" imgW="914400" imgH="714240" progId="Package">
                  <p:embed/>
                </p:oleObj>
              </mc:Choice>
              <mc:Fallback>
                <p:oleObj name="Packager Shell Object" showAsIcon="1" r:id="rId6" imgW="914400" imgH="714240" progId="Package">
                  <p:embed/>
                  <p:pic>
                    <p:nvPicPr>
                      <p:cNvPr id="0" name="Picture 2"/>
                      <p:cNvPicPr>
                        <a:picLocks noChangeAspect="1" noChangeArrowheads="1"/>
                      </p:cNvPicPr>
                      <p:nvPr/>
                    </p:nvPicPr>
                    <p:blipFill>
                      <a:blip r:embed="rId7"/>
                      <a:srcRect/>
                      <a:stretch>
                        <a:fillRect/>
                      </a:stretch>
                    </p:blipFill>
                    <p:spPr bwMode="auto">
                      <a:xfrm>
                        <a:off x="7067724" y="2962756"/>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7080308" y="2642532"/>
            <a:ext cx="1350628" cy="276999"/>
          </a:xfrm>
          <a:prstGeom prst="rect">
            <a:avLst/>
          </a:prstGeom>
          <a:noFill/>
        </p:spPr>
        <p:txBody>
          <a:bodyPr wrap="square" rtlCol="0">
            <a:spAutoFit/>
          </a:bodyPr>
          <a:lstStyle/>
          <a:p>
            <a:r>
              <a:rPr lang="en-US" sz="1200" b="1" dirty="0" smtClean="0"/>
              <a:t>Legend:</a:t>
            </a:r>
            <a:endParaRPr lang="en-US" sz="1200" b="1" dirty="0"/>
          </a:p>
        </p:txBody>
      </p:sp>
      <p:sp>
        <p:nvSpPr>
          <p:cNvPr id="10" name="TextBox 9"/>
          <p:cNvSpPr txBox="1"/>
          <p:nvPr/>
        </p:nvSpPr>
        <p:spPr>
          <a:xfrm>
            <a:off x="6182686" y="6300132"/>
            <a:ext cx="2676088" cy="246221"/>
          </a:xfrm>
          <a:prstGeom prst="rect">
            <a:avLst/>
          </a:prstGeom>
          <a:noFill/>
        </p:spPr>
        <p:txBody>
          <a:bodyPr wrap="square" rtlCol="0">
            <a:spAutoFit/>
          </a:bodyPr>
          <a:lstStyle/>
          <a:p>
            <a:r>
              <a:rPr lang="en-US" sz="1000" b="1" dirty="0" smtClean="0"/>
              <a:t>Source: </a:t>
            </a:r>
            <a:r>
              <a:rPr lang="en-US" sz="1000" dirty="0" smtClean="0">
                <a:hlinkClick r:id="rId8"/>
              </a:rPr>
              <a:t>http://www.itil-officialsite.com/</a:t>
            </a:r>
            <a:endParaRPr lang="en-US"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36</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The ITIL Recommended Reading List</a:t>
            </a:r>
          </a:p>
        </p:txBody>
      </p:sp>
      <p:pic>
        <p:nvPicPr>
          <p:cNvPr id="7"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41914" y="1107347"/>
            <a:ext cx="8826908" cy="5100163"/>
          </a:xfrm>
          <a:prstGeom prst="rect">
            <a:avLst/>
          </a:prstGeom>
          <a:noFill/>
          <a:ln w="9525">
            <a:noFill/>
            <a:miter lim="800000"/>
            <a:headEnd/>
            <a:tailEnd/>
          </a:ln>
        </p:spPr>
      </p:pic>
      <p:sp>
        <p:nvSpPr>
          <p:cNvPr id="8" name="TextBox 7"/>
          <p:cNvSpPr txBox="1"/>
          <p:nvPr/>
        </p:nvSpPr>
        <p:spPr>
          <a:xfrm>
            <a:off x="6182686" y="6300132"/>
            <a:ext cx="2676088" cy="246221"/>
          </a:xfrm>
          <a:prstGeom prst="rect">
            <a:avLst/>
          </a:prstGeom>
          <a:noFill/>
        </p:spPr>
        <p:txBody>
          <a:bodyPr wrap="square" rtlCol="0">
            <a:spAutoFit/>
          </a:bodyPr>
          <a:lstStyle/>
          <a:p>
            <a:r>
              <a:rPr lang="en-US" sz="1000" b="1" dirty="0" smtClean="0"/>
              <a:t>Source: </a:t>
            </a:r>
            <a:r>
              <a:rPr lang="en-US" sz="1000" dirty="0" smtClean="0">
                <a:hlinkClick r:id="rId4"/>
              </a:rPr>
              <a:t>http://www.itil-officialsite.com/</a:t>
            </a:r>
            <a:endParaRPr lang="en-U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37</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a:t>
            </a:r>
            <a:r>
              <a:rPr lang="en-US" dirty="0" err="1" smtClean="0"/>
              <a:t>priSM</a:t>
            </a:r>
            <a:r>
              <a:rPr lang="en-US" dirty="0" smtClean="0"/>
              <a:t> Overview</a:t>
            </a:r>
          </a:p>
        </p:txBody>
      </p:sp>
      <p:sp>
        <p:nvSpPr>
          <p:cNvPr id="5" name="Rectangle 3"/>
          <p:cNvSpPr txBox="1">
            <a:spLocks noChangeArrowheads="1"/>
          </p:cNvSpPr>
          <p:nvPr/>
        </p:nvSpPr>
        <p:spPr bwMode="auto">
          <a:xfrm>
            <a:off x="306388" y="1527244"/>
            <a:ext cx="8532812" cy="4416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spcBef>
                <a:spcPct val="25000"/>
              </a:spcBef>
              <a:buClr>
                <a:schemeClr val="tx2"/>
              </a:buClr>
              <a:buSzPct val="75000"/>
            </a:pPr>
            <a:r>
              <a:rPr lang="en-US" dirty="0" smtClean="0">
                <a:latin typeface="+mn-lt"/>
                <a:cs typeface="+mn-cs"/>
              </a:rPr>
              <a:t>The </a:t>
            </a:r>
            <a:r>
              <a:rPr lang="en-US" dirty="0" err="1" smtClean="0">
                <a:latin typeface="+mn-lt"/>
                <a:cs typeface="+mn-cs"/>
              </a:rPr>
              <a:t>priSM</a:t>
            </a:r>
            <a:r>
              <a:rPr lang="en-US" dirty="0" smtClean="0">
                <a:latin typeface="+mn-lt"/>
                <a:cs typeface="+mn-cs"/>
              </a:rPr>
              <a:t> Institute® owns and manages the professional credentialing program for IT Service Management (ITSM) professionals. The program defines a measurable framework based on one's achievements in practical application, professional contributions, and education. </a:t>
            </a:r>
            <a:r>
              <a:rPr lang="en-US" dirty="0" err="1" smtClean="0">
                <a:latin typeface="+mn-lt"/>
                <a:cs typeface="+mn-cs"/>
              </a:rPr>
              <a:t>priSM</a:t>
            </a:r>
            <a:r>
              <a:rPr lang="en-US" dirty="0" smtClean="0">
                <a:latin typeface="+mn-lt"/>
                <a:cs typeface="+mn-cs"/>
              </a:rPr>
              <a:t>® defines a structured path for continuing professional growth while maintaining a registry for professionals to track and reference their continued good standing.</a:t>
            </a:r>
          </a:p>
          <a:p>
            <a:pPr lvl="0" eaLnBrk="0" hangingPunct="0">
              <a:spcBef>
                <a:spcPct val="25000"/>
              </a:spcBef>
              <a:buClr>
                <a:schemeClr val="tx2"/>
              </a:buClr>
              <a:buSzPct val="75000"/>
            </a:pPr>
            <a:endParaRPr lang="en-US" sz="900" dirty="0" smtClean="0">
              <a:latin typeface="+mn-lt"/>
              <a:cs typeface="+mn-cs"/>
            </a:endParaRPr>
          </a:p>
          <a:p>
            <a:pPr lvl="0" eaLnBrk="0" hangingPunct="0">
              <a:spcBef>
                <a:spcPct val="25000"/>
              </a:spcBef>
              <a:buClr>
                <a:schemeClr val="tx2"/>
              </a:buClr>
              <a:buSzPct val="75000"/>
            </a:pPr>
            <a:r>
              <a:rPr lang="en-US" dirty="0" smtClean="0">
                <a:latin typeface="+mn-lt"/>
                <a:cs typeface="+mn-cs"/>
              </a:rPr>
              <a:t> 	- Student 		</a:t>
            </a:r>
            <a:r>
              <a:rPr lang="en-US" dirty="0" smtClean="0">
                <a:latin typeface="+mn-lt"/>
                <a:cs typeface="+mn-cs"/>
              </a:rPr>
              <a:t>	= </a:t>
            </a:r>
            <a:r>
              <a:rPr lang="en-US" dirty="0" smtClean="0">
                <a:latin typeface="+mn-lt"/>
                <a:cs typeface="+mn-cs"/>
              </a:rPr>
              <a:t>SSM</a:t>
            </a:r>
          </a:p>
          <a:p>
            <a:pPr lvl="2" eaLnBrk="0" hangingPunct="0">
              <a:spcBef>
                <a:spcPct val="25000"/>
              </a:spcBef>
              <a:buClr>
                <a:schemeClr val="tx2"/>
              </a:buClr>
              <a:buSzPct val="75000"/>
            </a:pPr>
            <a:r>
              <a:rPr lang="en-US" dirty="0" smtClean="0">
                <a:latin typeface="+mn-lt"/>
                <a:cs typeface="+mn-cs"/>
              </a:rPr>
              <a:t>- Associate 		</a:t>
            </a:r>
            <a:r>
              <a:rPr lang="en-US" dirty="0" smtClean="0">
                <a:latin typeface="+mn-lt"/>
                <a:cs typeface="+mn-cs"/>
              </a:rPr>
              <a:t>	=  </a:t>
            </a:r>
            <a:r>
              <a:rPr lang="en-US" dirty="0" smtClean="0">
                <a:latin typeface="+mn-lt"/>
                <a:cs typeface="+mn-cs"/>
              </a:rPr>
              <a:t>ASM</a:t>
            </a:r>
          </a:p>
          <a:p>
            <a:pPr lvl="2" eaLnBrk="0" hangingPunct="0">
              <a:spcBef>
                <a:spcPct val="25000"/>
              </a:spcBef>
              <a:buClr>
                <a:schemeClr val="tx2"/>
              </a:buClr>
              <a:buSzPct val="75000"/>
            </a:pPr>
            <a:r>
              <a:rPr lang="en-US" dirty="0" smtClean="0">
                <a:latin typeface="+mn-lt"/>
                <a:cs typeface="+mn-cs"/>
              </a:rPr>
              <a:t>- Professional 		</a:t>
            </a:r>
            <a:r>
              <a:rPr lang="en-US" dirty="0" smtClean="0">
                <a:latin typeface="+mn-lt"/>
                <a:cs typeface="+mn-cs"/>
              </a:rPr>
              <a:t>	=  </a:t>
            </a:r>
            <a:r>
              <a:rPr lang="en-US" dirty="0" smtClean="0">
                <a:latin typeface="+mn-lt"/>
                <a:cs typeface="+mn-cs"/>
              </a:rPr>
              <a:t>PSM</a:t>
            </a:r>
          </a:p>
          <a:p>
            <a:pPr lvl="2" eaLnBrk="0" hangingPunct="0">
              <a:spcBef>
                <a:spcPct val="25000"/>
              </a:spcBef>
              <a:buClr>
                <a:schemeClr val="tx2"/>
              </a:buClr>
              <a:buSzPct val="75000"/>
            </a:pPr>
            <a:r>
              <a:rPr lang="en-US" dirty="0" smtClean="0">
                <a:latin typeface="+mn-lt"/>
                <a:cs typeface="+mn-cs"/>
              </a:rPr>
              <a:t>- Distinguished Professional 	= DPSM</a:t>
            </a:r>
          </a:p>
          <a:p>
            <a:pPr lvl="2" eaLnBrk="0" hangingPunct="0">
              <a:spcBef>
                <a:spcPct val="25000"/>
              </a:spcBef>
              <a:buClr>
                <a:schemeClr val="tx2"/>
              </a:buClr>
              <a:buSzPct val="75000"/>
            </a:pPr>
            <a:r>
              <a:rPr lang="en-US" dirty="0" smtClean="0">
                <a:latin typeface="+mn-lt"/>
                <a:cs typeface="+mn-cs"/>
              </a:rPr>
              <a:t>- Fellow 			</a:t>
            </a:r>
            <a:r>
              <a:rPr lang="en-US" dirty="0" smtClean="0">
                <a:latin typeface="+mn-lt"/>
                <a:cs typeface="+mn-cs"/>
              </a:rPr>
              <a:t>	= </a:t>
            </a:r>
            <a:r>
              <a:rPr lang="en-US" dirty="0" smtClean="0">
                <a:latin typeface="+mn-lt"/>
                <a:cs typeface="+mn-cs"/>
              </a:rPr>
              <a:t>FSM</a:t>
            </a:r>
          </a:p>
          <a:p>
            <a:pPr lvl="2" eaLnBrk="0" hangingPunct="0">
              <a:spcBef>
                <a:spcPct val="25000"/>
              </a:spcBef>
              <a:buClr>
                <a:schemeClr val="tx2"/>
              </a:buClr>
              <a:buSzPct val="75000"/>
              <a:buFontTx/>
              <a:buChar char="-"/>
            </a:pPr>
            <a:endParaRPr lang="en-US" sz="900" dirty="0" smtClean="0">
              <a:latin typeface="+mn-lt"/>
              <a:cs typeface="+mn-cs"/>
            </a:endParaRPr>
          </a:p>
          <a:p>
            <a:pPr lvl="0" eaLnBrk="0" hangingPunct="0">
              <a:spcBef>
                <a:spcPct val="25000"/>
              </a:spcBef>
              <a:buClr>
                <a:schemeClr val="tx2"/>
              </a:buClr>
              <a:buSzPct val="75000"/>
            </a:pPr>
            <a:r>
              <a:rPr lang="en-US" dirty="0" smtClean="0">
                <a:latin typeface="+mn-lt"/>
                <a:cs typeface="+mn-cs"/>
              </a:rPr>
              <a:t>To find out more about The </a:t>
            </a:r>
            <a:r>
              <a:rPr lang="en-US" dirty="0" err="1" smtClean="0">
                <a:latin typeface="+mn-lt"/>
                <a:cs typeface="+mn-cs"/>
              </a:rPr>
              <a:t>priSM</a:t>
            </a:r>
            <a:r>
              <a:rPr lang="en-US" dirty="0" smtClean="0">
                <a:latin typeface="+mn-lt"/>
                <a:cs typeface="+mn-cs"/>
              </a:rPr>
              <a:t> Institute® and the credentialing scheme, go to </a:t>
            </a:r>
            <a:r>
              <a:rPr lang="en-US" sz="1200" dirty="0" smtClean="0">
                <a:latin typeface="+mn-lt"/>
                <a:cs typeface="+mn-cs"/>
                <a:hlinkClick r:id="rId2"/>
              </a:rPr>
              <a:t>http://www.theprisminstitute.org/Global_priSM_I/priSM_Public_Document_Library_files/1955_prisM_Handbook_v7.2.pdf</a:t>
            </a:r>
            <a:endParaRPr lang="en-US" sz="1200" dirty="0" smtClean="0">
              <a:latin typeface="+mn-lt"/>
              <a:cs typeface="+mn-cs"/>
              <a:hlinkClick r:id="rId3"/>
            </a:endParaRPr>
          </a:p>
        </p:txBody>
      </p:sp>
      <p:sp>
        <p:nvSpPr>
          <p:cNvPr id="6" name="TextBox 5"/>
          <p:cNvSpPr txBox="1"/>
          <p:nvPr/>
        </p:nvSpPr>
        <p:spPr>
          <a:xfrm>
            <a:off x="6182686" y="6300132"/>
            <a:ext cx="2315362" cy="246221"/>
          </a:xfrm>
          <a:prstGeom prst="rect">
            <a:avLst/>
          </a:prstGeom>
          <a:noFill/>
        </p:spPr>
        <p:txBody>
          <a:bodyPr wrap="square" rtlCol="0">
            <a:spAutoFit/>
          </a:bodyPr>
          <a:lstStyle/>
          <a:p>
            <a:r>
              <a:rPr lang="en-US" sz="1000" b="1" dirty="0" smtClean="0"/>
              <a:t>Source:  </a:t>
            </a:r>
            <a:r>
              <a:rPr lang="en-US" sz="1000" dirty="0" smtClean="0"/>
              <a:t>www.prisminstitute.org</a:t>
            </a:r>
            <a:endParaRPr lang="en-US" sz="1000" dirty="0"/>
          </a:p>
        </p:txBody>
      </p:sp>
      <p:pic>
        <p:nvPicPr>
          <p:cNvPr id="8" name="Picture 3"/>
          <p:cNvPicPr>
            <a:picLocks noChangeAspect="1" noChangeArrowheads="1"/>
          </p:cNvPicPr>
          <p:nvPr/>
        </p:nvPicPr>
        <p:blipFill>
          <a:blip r:embed="rId4" cstate="print"/>
          <a:srcRect/>
          <a:stretch>
            <a:fillRect/>
          </a:stretch>
        </p:blipFill>
        <p:spPr bwMode="auto">
          <a:xfrm>
            <a:off x="6438595" y="187137"/>
            <a:ext cx="23907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38</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The July 2013 ITIL Certification Exam Pass Rates</a:t>
            </a:r>
          </a:p>
        </p:txBody>
      </p:sp>
      <p:pic>
        <p:nvPicPr>
          <p:cNvPr id="7"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50628" y="1532346"/>
            <a:ext cx="8008937" cy="4162425"/>
          </a:xfrm>
          <a:prstGeom prst="rect">
            <a:avLst/>
          </a:prstGeom>
          <a:noFill/>
          <a:ln w="9525">
            <a:noFill/>
            <a:miter lim="800000"/>
            <a:headEnd/>
            <a:tailEnd/>
          </a:ln>
        </p:spPr>
      </p:pic>
      <p:sp>
        <p:nvSpPr>
          <p:cNvPr id="6" name="TextBox 5"/>
          <p:cNvSpPr txBox="1"/>
          <p:nvPr/>
        </p:nvSpPr>
        <p:spPr>
          <a:xfrm>
            <a:off x="6182686" y="6300132"/>
            <a:ext cx="2315362" cy="246221"/>
          </a:xfrm>
          <a:prstGeom prst="rect">
            <a:avLst/>
          </a:prstGeom>
          <a:noFill/>
        </p:spPr>
        <p:txBody>
          <a:bodyPr wrap="square" rtlCol="0">
            <a:spAutoFit/>
          </a:bodyPr>
          <a:lstStyle/>
          <a:p>
            <a:r>
              <a:rPr lang="en-US" sz="1000" b="1" dirty="0" smtClean="0"/>
              <a:t>Source:  </a:t>
            </a:r>
            <a:r>
              <a:rPr lang="en-US" sz="1000" dirty="0" smtClean="0"/>
              <a:t>www.plexent.com</a:t>
            </a:r>
            <a:endParaRPr lang="en-US"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39</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Value of ITSM Certifications</a:t>
            </a:r>
          </a:p>
        </p:txBody>
      </p:sp>
      <p:pic>
        <p:nvPicPr>
          <p:cNvPr id="77826" name="Picture 2"/>
          <p:cNvPicPr>
            <a:picLocks noChangeAspect="1" noChangeArrowheads="1"/>
          </p:cNvPicPr>
          <p:nvPr/>
        </p:nvPicPr>
        <p:blipFill>
          <a:blip r:embed="rId2" cstate="print"/>
          <a:srcRect/>
          <a:stretch>
            <a:fillRect/>
          </a:stretch>
        </p:blipFill>
        <p:spPr bwMode="auto">
          <a:xfrm>
            <a:off x="1627639" y="1528938"/>
            <a:ext cx="5905500" cy="4219575"/>
          </a:xfrm>
          <a:prstGeom prst="rect">
            <a:avLst/>
          </a:prstGeom>
          <a:noFill/>
          <a:ln w="9525">
            <a:noFill/>
            <a:miter lim="800000"/>
            <a:headEnd/>
            <a:tailEnd/>
          </a:ln>
        </p:spPr>
      </p:pic>
      <p:sp>
        <p:nvSpPr>
          <p:cNvPr id="8" name="TextBox 7"/>
          <p:cNvSpPr txBox="1"/>
          <p:nvPr/>
        </p:nvSpPr>
        <p:spPr>
          <a:xfrm>
            <a:off x="6182686" y="6300132"/>
            <a:ext cx="2315362" cy="246221"/>
          </a:xfrm>
          <a:prstGeom prst="rect">
            <a:avLst/>
          </a:prstGeom>
          <a:noFill/>
        </p:spPr>
        <p:txBody>
          <a:bodyPr wrap="square" rtlCol="0">
            <a:spAutoFit/>
          </a:bodyPr>
          <a:lstStyle/>
          <a:p>
            <a:r>
              <a:rPr lang="en-US" sz="1000" b="1" dirty="0" smtClean="0"/>
              <a:t>Source:  </a:t>
            </a:r>
            <a:r>
              <a:rPr lang="en-US" sz="1000" dirty="0" smtClean="0"/>
              <a:t>Forrester Research Inc.</a:t>
            </a:r>
            <a:endParaRPr lang="en-US" sz="1000" dirty="0"/>
          </a:p>
        </p:txBody>
      </p:sp>
      <p:pic>
        <p:nvPicPr>
          <p:cNvPr id="77827" name="Picture 3"/>
          <p:cNvPicPr>
            <a:picLocks noChangeAspect="1" noChangeArrowheads="1"/>
          </p:cNvPicPr>
          <p:nvPr/>
        </p:nvPicPr>
        <p:blipFill>
          <a:blip r:embed="rId3" cstate="print"/>
          <a:srcRect/>
          <a:stretch>
            <a:fillRect/>
          </a:stretch>
        </p:blipFill>
        <p:spPr bwMode="auto">
          <a:xfrm>
            <a:off x="6438595" y="187137"/>
            <a:ext cx="23907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Presentation Overview</a:t>
            </a:r>
          </a:p>
        </p:txBody>
      </p:sp>
      <p:sp>
        <p:nvSpPr>
          <p:cNvPr id="22534" name="Rectangle 3"/>
          <p:cNvSpPr>
            <a:spLocks noGrp="1" noChangeArrowheads="1"/>
          </p:cNvSpPr>
          <p:nvPr>
            <p:ph type="body" idx="1"/>
          </p:nvPr>
        </p:nvSpPr>
        <p:spPr>
          <a:xfrm>
            <a:off x="306388" y="1527244"/>
            <a:ext cx="8532812" cy="4416356"/>
          </a:xfrm>
        </p:spPr>
        <p:txBody>
          <a:bodyPr/>
          <a:lstStyle/>
          <a:p>
            <a:pPr>
              <a:buFontTx/>
              <a:buChar char="-"/>
            </a:pPr>
            <a:r>
              <a:rPr lang="en-US" dirty="0" smtClean="0"/>
              <a:t>Provide an Introduction to ITIL V3</a:t>
            </a:r>
          </a:p>
          <a:p>
            <a:pPr>
              <a:buFontTx/>
              <a:buChar char="-"/>
            </a:pPr>
            <a:r>
              <a:rPr lang="en-US" dirty="0" smtClean="0"/>
              <a:t>A Brief History of ITIL</a:t>
            </a:r>
          </a:p>
          <a:p>
            <a:pPr>
              <a:buFontTx/>
              <a:buChar char="-"/>
            </a:pPr>
            <a:r>
              <a:rPr lang="en-US" dirty="0" smtClean="0"/>
              <a:t>A high level look at each of the five core components of ITIL</a:t>
            </a:r>
          </a:p>
          <a:p>
            <a:pPr>
              <a:buFontTx/>
              <a:buChar char="-"/>
            </a:pPr>
            <a:r>
              <a:rPr lang="en-US" dirty="0" smtClean="0"/>
              <a:t>We will compare and contrast good service mgmt vs. bad service mgmt practices</a:t>
            </a:r>
          </a:p>
          <a:p>
            <a:pPr>
              <a:buFontTx/>
              <a:buChar char="-"/>
            </a:pPr>
            <a:r>
              <a:rPr lang="en-US" dirty="0" smtClean="0"/>
              <a:t>Compare ITIL to other IT management frameworks</a:t>
            </a:r>
          </a:p>
          <a:p>
            <a:pPr>
              <a:buFontTx/>
              <a:buChar char="-"/>
            </a:pPr>
            <a:r>
              <a:rPr lang="en-US" dirty="0" smtClean="0"/>
              <a:t>Provide an overview of the Advantages and Disadvantages of using ITIL</a:t>
            </a:r>
          </a:p>
          <a:p>
            <a:pPr>
              <a:buFontTx/>
              <a:buChar char="-"/>
            </a:pPr>
            <a:r>
              <a:rPr lang="en-US" dirty="0" smtClean="0"/>
              <a:t>Where to get more information on ITIL</a:t>
            </a:r>
          </a:p>
          <a:p>
            <a:pPr>
              <a:buFontTx/>
              <a:buChar char="-"/>
            </a:pPr>
            <a:r>
              <a:rPr lang="en-US" dirty="0" smtClean="0"/>
              <a:t> Answer any Questions you have…….</a:t>
            </a:r>
          </a:p>
          <a:p>
            <a:pPr>
              <a:buFontTx/>
              <a:buChar char="-"/>
            </a:pPr>
            <a:endParaRPr lang="en-US" dirty="0" smtClean="0"/>
          </a:p>
        </p:txBody>
      </p:sp>
      <p:pic>
        <p:nvPicPr>
          <p:cNvPr id="5"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7" descr="HG.jpg"/>
          <p:cNvPicPr>
            <a:picLocks noChangeAspect="1"/>
          </p:cNvPicPr>
          <p:nvPr/>
        </p:nvPicPr>
        <p:blipFill>
          <a:blip r:embed="rId3" cstate="print"/>
          <a:srcRect t="14746" b="7164"/>
          <a:stretch>
            <a:fillRect/>
          </a:stretch>
        </p:blipFill>
        <p:spPr bwMode="auto">
          <a:xfrm>
            <a:off x="304800" y="1443955"/>
            <a:ext cx="8534400" cy="4464050"/>
          </a:xfrm>
          <a:prstGeom prst="rect">
            <a:avLst/>
          </a:prstGeom>
          <a:noFill/>
          <a:ln w="9525">
            <a:noFill/>
            <a:miter lim="800000"/>
            <a:headEnd/>
            <a:tailEnd/>
          </a:ln>
        </p:spPr>
      </p:pic>
      <p:sp>
        <p:nvSpPr>
          <p:cNvPr id="7" name="Rechteck 5"/>
          <p:cNvSpPr>
            <a:spLocks noChangeArrowheads="1"/>
          </p:cNvSpPr>
          <p:nvPr/>
        </p:nvSpPr>
        <p:spPr bwMode="gray">
          <a:xfrm>
            <a:off x="3162650" y="4093828"/>
            <a:ext cx="2743200" cy="805343"/>
          </a:xfrm>
          <a:prstGeom prst="rect">
            <a:avLst/>
          </a:prstGeom>
          <a:solidFill>
            <a:srgbClr val="FFFFFF">
              <a:alpha val="79999"/>
            </a:srgbClr>
          </a:solidFill>
          <a:ln w="9525">
            <a:solidFill>
              <a:schemeClr val="bg1"/>
            </a:solidFill>
            <a:miter lim="800000"/>
            <a:headEnd/>
            <a:tailEnd/>
          </a:ln>
        </p:spPr>
        <p:txBody>
          <a:bodyPr wrap="none" lIns="0" tIns="36000" rIns="0" bIns="36000" anchor="ctr"/>
          <a:lstStyle/>
          <a:p>
            <a:endParaRPr lang="en-US" sz="1400">
              <a:solidFill>
                <a:srgbClr val="999999"/>
              </a:solidFill>
              <a:latin typeface="Tele-GroteskFet" pitchFamily="2" charset="0"/>
            </a:endParaRPr>
          </a:p>
        </p:txBody>
      </p:sp>
      <p:sp>
        <p:nvSpPr>
          <p:cNvPr id="6" name="Text Box 2"/>
          <p:cNvSpPr txBox="1">
            <a:spLocks noChangeArrowheads="1"/>
          </p:cNvSpPr>
          <p:nvPr/>
        </p:nvSpPr>
        <p:spPr bwMode="auto">
          <a:xfrm>
            <a:off x="318782" y="4253219"/>
            <a:ext cx="8429931" cy="1099164"/>
          </a:xfrm>
          <a:prstGeom prst="rect">
            <a:avLst/>
          </a:prstGeom>
          <a:noFill/>
          <a:ln w="12700" algn="ctr">
            <a:noFill/>
            <a:miter lim="800000"/>
            <a:headEnd/>
            <a:tailEnd/>
          </a:ln>
        </p:spPr>
        <p:txBody>
          <a:bodyPr lIns="0" tIns="0" rIns="0" bIns="0"/>
          <a:lstStyle/>
          <a:p>
            <a:pPr algn="ctr"/>
            <a:r>
              <a:rPr lang="en-US" sz="3200" dirty="0" smtClean="0">
                <a:solidFill>
                  <a:srgbClr val="D80074"/>
                </a:solidFill>
              </a:rPr>
              <a:t>Benefits</a:t>
            </a:r>
            <a:endParaRPr lang="en-US" sz="3200" dirty="0">
              <a:solidFill>
                <a:srgbClr val="D80074"/>
              </a:solidFill>
            </a:endParaRPr>
          </a:p>
        </p:txBody>
      </p:sp>
      <p:sp>
        <p:nvSpPr>
          <p:cNvPr id="9" name="Foliennummernplatzhalter 3"/>
          <p:cNvSpPr txBox="1">
            <a:spLocks/>
          </p:cNvSpPr>
          <p:nvPr/>
        </p:nvSpPr>
        <p:spPr bwMode="auto">
          <a:xfrm>
            <a:off x="304800" y="6629400"/>
            <a:ext cx="1447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Arial" pitchFamily="34" charset="0"/>
                <a:ea typeface="+mn-ea"/>
                <a:cs typeface="+mn-cs"/>
              </a:rPr>
              <a:t>Slide </a:t>
            </a:r>
            <a:fld id="{AF154C1D-DCEF-4F36-BCAB-2810BC2E6CC6}"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41</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 ITIL Impact to an Organization</a:t>
            </a:r>
          </a:p>
        </p:txBody>
      </p:sp>
      <p:pic>
        <p:nvPicPr>
          <p:cNvPr id="78850" name="Picture 2"/>
          <p:cNvPicPr>
            <a:picLocks noChangeAspect="1" noChangeArrowheads="1"/>
          </p:cNvPicPr>
          <p:nvPr/>
        </p:nvPicPr>
        <p:blipFill>
          <a:blip r:embed="rId2" cstate="print"/>
          <a:srcRect/>
          <a:stretch>
            <a:fillRect/>
          </a:stretch>
        </p:blipFill>
        <p:spPr bwMode="auto">
          <a:xfrm>
            <a:off x="1391393" y="1706111"/>
            <a:ext cx="6615637" cy="387256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438595" y="187137"/>
            <a:ext cx="23907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42</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The Benefits of using ITIL</a:t>
            </a:r>
          </a:p>
        </p:txBody>
      </p:sp>
      <p:pic>
        <p:nvPicPr>
          <p:cNvPr id="7"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098954" y="1045127"/>
            <a:ext cx="4743802" cy="5565397"/>
          </a:xfrm>
          <a:prstGeom prst="rect">
            <a:avLst/>
          </a:prstGeom>
          <a:noFill/>
          <a:ln w="9525">
            <a:noFill/>
            <a:miter lim="800000"/>
            <a:headEnd/>
            <a:tailEnd/>
          </a:ln>
        </p:spPr>
      </p:pic>
      <p:sp>
        <p:nvSpPr>
          <p:cNvPr id="6" name="TextBox 5"/>
          <p:cNvSpPr txBox="1"/>
          <p:nvPr/>
        </p:nvSpPr>
        <p:spPr>
          <a:xfrm>
            <a:off x="6459522" y="6300132"/>
            <a:ext cx="2466363" cy="400110"/>
          </a:xfrm>
          <a:prstGeom prst="rect">
            <a:avLst/>
          </a:prstGeom>
          <a:noFill/>
        </p:spPr>
        <p:txBody>
          <a:bodyPr wrap="square" rtlCol="0">
            <a:spAutoFit/>
          </a:bodyPr>
          <a:lstStyle/>
          <a:p>
            <a:r>
              <a:rPr lang="en-US" sz="1000" b="1" dirty="0" smtClean="0"/>
              <a:t>Source:  </a:t>
            </a:r>
            <a:r>
              <a:rPr lang="en-US" sz="1000" dirty="0" smtClean="0"/>
              <a:t>OGC Executive Briefing Benefits of ITIL</a:t>
            </a:r>
            <a:endParaRPr lang="en-US" sz="1000" dirty="0"/>
          </a:p>
        </p:txBody>
      </p:sp>
      <p:sp>
        <p:nvSpPr>
          <p:cNvPr id="8" name="Rectangle 3"/>
          <p:cNvSpPr txBox="1">
            <a:spLocks noChangeArrowheads="1"/>
          </p:cNvSpPr>
          <p:nvPr/>
        </p:nvSpPr>
        <p:spPr bwMode="auto">
          <a:xfrm>
            <a:off x="5855516" y="2499919"/>
            <a:ext cx="2969702" cy="31962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lvl="0" indent="4763" eaLnBrk="0" hangingPunct="0">
              <a:lnSpc>
                <a:spcPct val="90000"/>
              </a:lnSpc>
              <a:spcBef>
                <a:spcPct val="25000"/>
              </a:spcBef>
              <a:buClr>
                <a:schemeClr val="tx2"/>
              </a:buClr>
              <a:buSzPct val="75000"/>
              <a:defRPr/>
            </a:pPr>
            <a:r>
              <a:rPr lang="en-US" sz="1600" dirty="0" smtClean="0"/>
              <a:t>A medium-sized UK based - IT service organization invested $4m in a two-year program to improve its IT service management. It recouped the investment within the first year, and achieved annual savings of $5.4m mainly through rationalizing unused and under-used resources (people, software licenses, IT hardware etc). </a:t>
            </a:r>
            <a:endParaRPr lang="en-US" sz="1600" dirty="0" smtClean="0">
              <a:solidFill>
                <a:srgbClr val="E20074"/>
              </a:solidFill>
              <a:latin typeface="+mn-lt"/>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43</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Sample Results from Using ITIL</a:t>
            </a:r>
          </a:p>
        </p:txBody>
      </p:sp>
      <p:pic>
        <p:nvPicPr>
          <p:cNvPr id="8194" name="Picture 2"/>
          <p:cNvPicPr>
            <a:picLocks noChangeAspect="1" noChangeArrowheads="1"/>
          </p:cNvPicPr>
          <p:nvPr/>
        </p:nvPicPr>
        <p:blipFill>
          <a:blip r:embed="rId2" cstate="print"/>
          <a:srcRect/>
          <a:stretch>
            <a:fillRect/>
          </a:stretch>
        </p:blipFill>
        <p:spPr bwMode="auto">
          <a:xfrm>
            <a:off x="949791" y="1686187"/>
            <a:ext cx="7161845" cy="412738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438595" y="187137"/>
            <a:ext cx="2390775" cy="695325"/>
          </a:xfrm>
          <a:prstGeom prst="rect">
            <a:avLst/>
          </a:prstGeom>
          <a:noFill/>
          <a:ln w="9525">
            <a:noFill/>
            <a:miter lim="800000"/>
            <a:headEnd/>
            <a:tailEnd/>
          </a:ln>
        </p:spPr>
      </p:pic>
      <p:sp>
        <p:nvSpPr>
          <p:cNvPr id="8" name="TextBox 7"/>
          <p:cNvSpPr txBox="1"/>
          <p:nvPr/>
        </p:nvSpPr>
        <p:spPr>
          <a:xfrm>
            <a:off x="6182686" y="6300132"/>
            <a:ext cx="2575420" cy="246221"/>
          </a:xfrm>
          <a:prstGeom prst="rect">
            <a:avLst/>
          </a:prstGeom>
          <a:noFill/>
        </p:spPr>
        <p:txBody>
          <a:bodyPr wrap="square" rtlCol="0">
            <a:spAutoFit/>
          </a:bodyPr>
          <a:lstStyle/>
          <a:p>
            <a:r>
              <a:rPr lang="en-US" sz="1000" b="1" dirty="0" smtClean="0"/>
              <a:t>Source: </a:t>
            </a:r>
            <a:r>
              <a:rPr lang="en-US" sz="1000" dirty="0" smtClean="0"/>
              <a:t> 2009 Fusion Conference Slides</a:t>
            </a:r>
            <a:endParaRPr lang="en-US"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44</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The Criticisms of ITIL</a:t>
            </a:r>
          </a:p>
        </p:txBody>
      </p:sp>
      <p:sp>
        <p:nvSpPr>
          <p:cNvPr id="22534" name="Rectangle 3"/>
          <p:cNvSpPr>
            <a:spLocks noGrp="1" noChangeArrowheads="1"/>
          </p:cNvSpPr>
          <p:nvPr>
            <p:ph type="body" idx="1"/>
          </p:nvPr>
        </p:nvSpPr>
        <p:spPr>
          <a:xfrm>
            <a:off x="306387" y="1199626"/>
            <a:ext cx="8451719" cy="4693640"/>
          </a:xfrm>
        </p:spPr>
        <p:txBody>
          <a:bodyPr/>
          <a:lstStyle/>
          <a:p>
            <a:pPr>
              <a:buNone/>
            </a:pPr>
            <a:r>
              <a:rPr lang="en-US" sz="1700" dirty="0" smtClean="0"/>
              <a:t>ITIL has been criticized on several fronts, including:</a:t>
            </a:r>
          </a:p>
          <a:p>
            <a:r>
              <a:rPr lang="en-US" sz="1700" dirty="0" smtClean="0"/>
              <a:t>The books are not affordable for non-commercial users (~ $600 USD)</a:t>
            </a:r>
          </a:p>
          <a:p>
            <a:r>
              <a:rPr lang="en-US" sz="1700" dirty="0" smtClean="0"/>
              <a:t>Implementation and accreditation requires specific training</a:t>
            </a:r>
          </a:p>
          <a:p>
            <a:r>
              <a:rPr lang="en-US" sz="1700" dirty="0" smtClean="0"/>
              <a:t>The training requires a significant time commitment</a:t>
            </a:r>
          </a:p>
          <a:p>
            <a:r>
              <a:rPr lang="en-US" sz="1700" dirty="0" smtClean="0"/>
              <a:t>ITIL lacks the appropriate focus on “Digital Asset Management” (i.e. Data) look at </a:t>
            </a:r>
            <a:r>
              <a:rPr lang="en-US" sz="1700" dirty="0" err="1" smtClean="0"/>
              <a:t>BiSL</a:t>
            </a:r>
            <a:endParaRPr lang="en-US" sz="1700" dirty="0" smtClean="0"/>
          </a:p>
          <a:p>
            <a:r>
              <a:rPr lang="en-US" sz="1700" dirty="0" smtClean="0"/>
              <a:t>The ITIL framework is not prescriptive which requires access to people with prior experience.  The Microsoft Operations Frameworks (MOF) attempts to resolve this</a:t>
            </a:r>
          </a:p>
          <a:p>
            <a:r>
              <a:rPr lang="en-US" sz="1700" dirty="0" smtClean="0"/>
              <a:t>Rob England (also known as "IT Skeptic") has criticized the protected and proprietary nature of ITIL.</a:t>
            </a:r>
            <a:r>
              <a:rPr lang="en-US" sz="1700" baseline="30000" dirty="0" smtClean="0"/>
              <a:t> </a:t>
            </a:r>
            <a:r>
              <a:rPr lang="en-US" sz="1700" dirty="0" smtClean="0"/>
              <a:t>He urges the publisher, Cabinet Office, to release ITIL under the Open Government License (OGL).</a:t>
            </a:r>
          </a:p>
          <a:p>
            <a:r>
              <a:rPr lang="en-US" sz="1700" dirty="0" smtClean="0"/>
              <a:t>While ITIL addresses in depth the various aspects of service management, it does not address </a:t>
            </a:r>
            <a:r>
              <a:rPr lang="en-US" sz="1700" dirty="0" smtClean="0">
                <a:hlinkClick r:id="rId2" tooltip="Enterprise architecture"/>
              </a:rPr>
              <a:t>enterprise architecture</a:t>
            </a:r>
            <a:r>
              <a:rPr lang="en-US" sz="1700" dirty="0" smtClean="0"/>
              <a:t> in such depth. Many of the shortcomings in the implementation of ITIL do not necessarily come about because of flaws in the design or implementation of the service management aspects of the business, but rather the wider architectural framework in which the business is situated. Because of its primary focus on service management, ITIL has limited utility in managing poorly designed enterprise architectures, or how to feed back into the design of the enterprise architecture.</a:t>
            </a:r>
          </a:p>
        </p:txBody>
      </p:sp>
      <p:pic>
        <p:nvPicPr>
          <p:cNvPr id="7" name="Picture 2"/>
          <p:cNvPicPr>
            <a:picLocks noChangeAspect="1" noChangeArrowheads="1"/>
          </p:cNvPicPr>
          <p:nvPr/>
        </p:nvPicPr>
        <p:blipFill>
          <a:blip r:embed="rId3" cstate="print"/>
          <a:srcRect/>
          <a:stretch>
            <a:fillRect/>
          </a:stretch>
        </p:blipFill>
        <p:spPr bwMode="auto">
          <a:xfrm>
            <a:off x="7351072" y="205268"/>
            <a:ext cx="1438275" cy="742950"/>
          </a:xfrm>
          <a:prstGeom prst="rect">
            <a:avLst/>
          </a:prstGeom>
          <a:noFill/>
          <a:ln w="9525">
            <a:noFill/>
            <a:miter lim="800000"/>
            <a:headEnd/>
            <a:tailEnd/>
          </a:ln>
        </p:spPr>
      </p:pic>
      <p:sp>
        <p:nvSpPr>
          <p:cNvPr id="6" name="TextBox 5"/>
          <p:cNvSpPr txBox="1"/>
          <p:nvPr/>
        </p:nvSpPr>
        <p:spPr>
          <a:xfrm>
            <a:off x="6182686" y="6375633"/>
            <a:ext cx="2575420" cy="246221"/>
          </a:xfrm>
          <a:prstGeom prst="rect">
            <a:avLst/>
          </a:prstGeom>
          <a:noFill/>
        </p:spPr>
        <p:txBody>
          <a:bodyPr wrap="square" rtlCol="0">
            <a:spAutoFit/>
          </a:bodyPr>
          <a:lstStyle/>
          <a:p>
            <a:r>
              <a:rPr lang="en-US" sz="1000" b="1" dirty="0" smtClean="0"/>
              <a:t>Source: </a:t>
            </a:r>
            <a:r>
              <a:rPr lang="en-US" sz="1000" dirty="0" smtClean="0"/>
              <a:t> www.wikipedia.com</a:t>
            </a:r>
            <a:endParaRPr lang="en-US"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45</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Service Architecture Model</a:t>
            </a:r>
          </a:p>
        </p:txBody>
      </p:sp>
      <p:pic>
        <p:nvPicPr>
          <p:cNvPr id="6"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68448" y="1041677"/>
            <a:ext cx="8580189" cy="5492669"/>
          </a:xfrm>
          <a:prstGeom prst="rect">
            <a:avLst/>
          </a:prstGeom>
          <a:noFill/>
          <a:ln w="9525">
            <a:noFill/>
            <a:miter lim="800000"/>
            <a:headEnd/>
            <a:tailEnd/>
          </a:ln>
        </p:spPr>
      </p:pic>
      <p:sp>
        <p:nvSpPr>
          <p:cNvPr id="7" name="TextBox 6"/>
          <p:cNvSpPr txBox="1"/>
          <p:nvPr/>
        </p:nvSpPr>
        <p:spPr>
          <a:xfrm>
            <a:off x="6182686" y="6300132"/>
            <a:ext cx="2575420" cy="400110"/>
          </a:xfrm>
          <a:prstGeom prst="rect">
            <a:avLst/>
          </a:prstGeom>
          <a:noFill/>
        </p:spPr>
        <p:txBody>
          <a:bodyPr wrap="square" rtlCol="0">
            <a:spAutoFit/>
          </a:bodyPr>
          <a:lstStyle/>
          <a:p>
            <a:r>
              <a:rPr lang="en-US" sz="1000" b="1" dirty="0" smtClean="0"/>
              <a:t>Source: </a:t>
            </a:r>
            <a:r>
              <a:rPr lang="en-US" sz="1000" dirty="0" smtClean="0"/>
              <a:t> Defining IT Success thru the Service Catalog – Pink Elephant</a:t>
            </a:r>
            <a:endParaRPr lang="en-US"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46</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Recommended Reading List</a:t>
            </a:r>
          </a:p>
        </p:txBody>
      </p:sp>
      <p:sp>
        <p:nvSpPr>
          <p:cNvPr id="22534" name="Rectangle 3"/>
          <p:cNvSpPr>
            <a:spLocks noGrp="1" noChangeArrowheads="1"/>
          </p:cNvSpPr>
          <p:nvPr>
            <p:ph type="body" idx="1"/>
          </p:nvPr>
        </p:nvSpPr>
        <p:spPr>
          <a:xfrm>
            <a:off x="306388" y="3934437"/>
            <a:ext cx="8532812" cy="2554448"/>
          </a:xfrm>
        </p:spPr>
        <p:txBody>
          <a:bodyPr/>
          <a:lstStyle/>
          <a:p>
            <a:pPr>
              <a:buNone/>
            </a:pPr>
            <a:r>
              <a:rPr lang="en-US" sz="1200" dirty="0" smtClean="0">
                <a:hlinkClick r:id="rId2"/>
              </a:rPr>
              <a:t>http://www.best-management-practice.com/Online-Shop/IT-Service-Management-ITIL/ITIL-2007-Edition/The-Introduction-to-the-ITIL-Service-Lifecycle/?DI=582435</a:t>
            </a:r>
            <a:r>
              <a:rPr lang="en-US" sz="1200" dirty="0" smtClean="0"/>
              <a:t>      ($80 MSRP,  available for less than $20)</a:t>
            </a:r>
            <a:endParaRPr lang="en-US" sz="600" dirty="0" smtClean="0"/>
          </a:p>
          <a:p>
            <a:pPr>
              <a:buNone/>
            </a:pPr>
            <a:r>
              <a:rPr lang="en-US" sz="1200" dirty="0" smtClean="0">
                <a:hlinkClick r:id="rId3"/>
              </a:rPr>
              <a:t>http://www.best-management-practice.com/gempdf/itsmf_an_introductory_overview_of_itil_v3.pdf</a:t>
            </a:r>
            <a:endParaRPr lang="en-US" sz="600" dirty="0" smtClean="0">
              <a:hlinkClick r:id="rId4"/>
            </a:endParaRPr>
          </a:p>
          <a:p>
            <a:pPr>
              <a:buNone/>
            </a:pPr>
            <a:r>
              <a:rPr lang="en-US" sz="1200" dirty="0" smtClean="0">
                <a:hlinkClick r:id="rId4"/>
              </a:rPr>
              <a:t>http://www.mysarir.com/wp-content/uploads/Books/ITIL_V3_SERVICE_IMPROVEMENT.pdf </a:t>
            </a:r>
            <a:r>
              <a:rPr lang="en-US" sz="1200" dirty="0" smtClean="0"/>
              <a:t>(2007 Edition)</a:t>
            </a:r>
            <a:endParaRPr lang="en-US" sz="1200" dirty="0" smtClean="0">
              <a:hlinkClick r:id="rId4"/>
            </a:endParaRPr>
          </a:p>
          <a:p>
            <a:pPr>
              <a:buNone/>
            </a:pPr>
            <a:r>
              <a:rPr lang="en-US" sz="1200" dirty="0" smtClean="0">
                <a:hlinkClick r:id="rId5"/>
              </a:rPr>
              <a:t>http://www.itsmwatch.com/img/VisOpsChapter1.pdf</a:t>
            </a:r>
            <a:endParaRPr lang="en-US" sz="600" dirty="0" smtClean="0">
              <a:hlinkClick r:id="rId4"/>
            </a:endParaRPr>
          </a:p>
          <a:p>
            <a:pPr>
              <a:buNone/>
            </a:pPr>
            <a:r>
              <a:rPr lang="en-US" sz="1200" dirty="0" smtClean="0">
                <a:hlinkClick r:id="rId4"/>
              </a:rPr>
              <a:t>http://blog.simplilearn.com/it-service-management/defining-requirements-service-v-model-approach-itil-v3</a:t>
            </a:r>
            <a:endParaRPr lang="en-US" sz="600" dirty="0" smtClean="0"/>
          </a:p>
          <a:p>
            <a:pPr>
              <a:buNone/>
            </a:pPr>
            <a:r>
              <a:rPr lang="en-US" sz="1200" dirty="0" smtClean="0">
                <a:hlinkClick r:id="rId6"/>
              </a:rPr>
              <a:t>http://www.pinkelephant.com/Products/PinkPUBLICATIONS/PinkBOOKS.htm</a:t>
            </a:r>
            <a:endParaRPr lang="en-US" sz="600" dirty="0" smtClean="0"/>
          </a:p>
          <a:p>
            <a:pPr>
              <a:buNone/>
            </a:pPr>
            <a:r>
              <a:rPr lang="en-US" sz="1200" dirty="0" smtClean="0">
                <a:hlinkClick r:id="rId7"/>
              </a:rPr>
              <a:t>http://www.kotterinternational.com/ResourceItemView?MediaID=f1244856-92cf-42d9-8bff-d30dfd0d79b4</a:t>
            </a:r>
            <a:endParaRPr lang="en-US" sz="1200" dirty="0" smtClean="0"/>
          </a:p>
        </p:txBody>
      </p:sp>
      <p:pic>
        <p:nvPicPr>
          <p:cNvPr id="167938" name="Picture 2"/>
          <p:cNvPicPr>
            <a:picLocks noChangeAspect="1" noChangeArrowheads="1"/>
          </p:cNvPicPr>
          <p:nvPr/>
        </p:nvPicPr>
        <p:blipFill>
          <a:blip r:embed="rId8" cstate="print"/>
          <a:srcRect/>
          <a:stretch>
            <a:fillRect/>
          </a:stretch>
        </p:blipFill>
        <p:spPr bwMode="auto">
          <a:xfrm>
            <a:off x="3355596" y="1305155"/>
            <a:ext cx="2282281" cy="2293721"/>
          </a:xfrm>
          <a:prstGeom prst="rect">
            <a:avLst/>
          </a:prstGeom>
          <a:noFill/>
          <a:ln w="9525">
            <a:noFill/>
            <a:miter lim="800000"/>
            <a:headEnd/>
            <a:tailEnd/>
          </a:ln>
        </p:spPr>
      </p:pic>
      <p:pic>
        <p:nvPicPr>
          <p:cNvPr id="6" name="Picture 2"/>
          <p:cNvPicPr>
            <a:picLocks noChangeAspect="1" noChangeArrowheads="1"/>
          </p:cNvPicPr>
          <p:nvPr/>
        </p:nvPicPr>
        <p:blipFill>
          <a:blip r:embed="rId9" cstate="print"/>
          <a:srcRect/>
          <a:stretch>
            <a:fillRect/>
          </a:stretch>
        </p:blipFill>
        <p:spPr bwMode="auto">
          <a:xfrm>
            <a:off x="7351072" y="205268"/>
            <a:ext cx="143827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47</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Useful Links</a:t>
            </a:r>
          </a:p>
        </p:txBody>
      </p:sp>
      <p:sp>
        <p:nvSpPr>
          <p:cNvPr id="22534" name="Rectangle 3"/>
          <p:cNvSpPr>
            <a:spLocks noGrp="1" noChangeArrowheads="1"/>
          </p:cNvSpPr>
          <p:nvPr>
            <p:ph type="body" idx="1"/>
          </p:nvPr>
        </p:nvSpPr>
        <p:spPr>
          <a:xfrm>
            <a:off x="822121" y="1585519"/>
            <a:ext cx="8008690" cy="4383248"/>
          </a:xfrm>
        </p:spPr>
        <p:txBody>
          <a:bodyPr/>
          <a:lstStyle/>
          <a:p>
            <a:pPr>
              <a:buNone/>
            </a:pPr>
            <a:r>
              <a:rPr lang="en-US" sz="1600" dirty="0" smtClean="0">
                <a:hlinkClick r:id="rId2"/>
              </a:rPr>
              <a:t>http://www.itsmfusa.org/</a:t>
            </a:r>
            <a:endParaRPr lang="en-US" sz="1600" dirty="0" smtClean="0"/>
          </a:p>
          <a:p>
            <a:pPr>
              <a:buNone/>
            </a:pPr>
            <a:endParaRPr lang="en-US" sz="800" dirty="0" smtClean="0">
              <a:hlinkClick r:id="rId3"/>
            </a:endParaRPr>
          </a:p>
          <a:p>
            <a:pPr>
              <a:buNone/>
            </a:pPr>
            <a:r>
              <a:rPr lang="en-US" sz="1600" dirty="0" smtClean="0">
                <a:hlinkClick r:id="rId3"/>
              </a:rPr>
              <a:t>https://itsmfusa.site-ym.com/group/Chicago</a:t>
            </a:r>
            <a:endParaRPr lang="en-US" sz="1600" dirty="0" smtClean="0"/>
          </a:p>
          <a:p>
            <a:pPr>
              <a:buNone/>
            </a:pPr>
            <a:endParaRPr lang="en-US" sz="800" dirty="0" smtClean="0"/>
          </a:p>
          <a:p>
            <a:pPr>
              <a:buNone/>
            </a:pPr>
            <a:r>
              <a:rPr lang="en-US" sz="1600" dirty="0" smtClean="0">
                <a:hlinkClick r:id="rId4"/>
              </a:rPr>
              <a:t>https://itsmfusa.site-ym.com/group/Heartland</a:t>
            </a:r>
            <a:endParaRPr lang="en-US" sz="1600" dirty="0" smtClean="0"/>
          </a:p>
          <a:p>
            <a:pPr>
              <a:buNone/>
            </a:pPr>
            <a:endParaRPr lang="en-US" sz="800" dirty="0" smtClean="0">
              <a:hlinkClick r:id="rId5"/>
            </a:endParaRPr>
          </a:p>
          <a:p>
            <a:pPr>
              <a:buNone/>
            </a:pPr>
            <a:r>
              <a:rPr lang="en-US" sz="1600" dirty="0" smtClean="0">
                <a:hlinkClick r:id="rId5"/>
              </a:rPr>
              <a:t>http://www.youtube.com/watch?v=M9_0_BkqwzM</a:t>
            </a:r>
            <a:endParaRPr lang="en-US" sz="1600" dirty="0" smtClean="0"/>
          </a:p>
          <a:p>
            <a:pPr>
              <a:buNone/>
            </a:pPr>
            <a:endParaRPr lang="en-US" sz="800" dirty="0" smtClean="0">
              <a:hlinkClick r:id="rId6"/>
            </a:endParaRPr>
          </a:p>
          <a:p>
            <a:pPr>
              <a:buNone/>
            </a:pPr>
            <a:r>
              <a:rPr lang="en-US" sz="1600" dirty="0" smtClean="0">
                <a:hlinkClick r:id="rId6"/>
              </a:rPr>
              <a:t>http://www.itil-officialsite.com</a:t>
            </a:r>
            <a:endParaRPr lang="en-US" sz="1600" dirty="0" smtClean="0"/>
          </a:p>
          <a:p>
            <a:pPr>
              <a:buNone/>
            </a:pPr>
            <a:endParaRPr lang="en-US" sz="800" dirty="0" smtClean="0"/>
          </a:p>
          <a:p>
            <a:pPr>
              <a:buNone/>
            </a:pPr>
            <a:r>
              <a:rPr lang="en-US" sz="1600" dirty="0" smtClean="0">
                <a:hlinkClick r:id="rId7"/>
              </a:rPr>
              <a:t>http://www.itsmfi.org/</a:t>
            </a:r>
            <a:endParaRPr lang="en-US" sz="1600" dirty="0" smtClean="0"/>
          </a:p>
          <a:p>
            <a:pPr>
              <a:buNone/>
            </a:pPr>
            <a:endParaRPr lang="en-US" sz="800" dirty="0" smtClean="0"/>
          </a:p>
          <a:p>
            <a:pPr>
              <a:buNone/>
            </a:pPr>
            <a:r>
              <a:rPr lang="en-US" sz="1600" dirty="0" smtClean="0">
                <a:hlinkClick r:id="rId8"/>
              </a:rPr>
              <a:t>http://www.plexent.com/</a:t>
            </a:r>
            <a:endParaRPr lang="en-US" sz="1600" dirty="0" smtClean="0"/>
          </a:p>
          <a:p>
            <a:pPr>
              <a:buNone/>
            </a:pPr>
            <a:endParaRPr lang="en-US" sz="800" dirty="0" smtClean="0"/>
          </a:p>
          <a:p>
            <a:pPr>
              <a:buNone/>
            </a:pPr>
            <a:r>
              <a:rPr lang="en-US" sz="1600" dirty="0" smtClean="0">
                <a:hlinkClick r:id="rId9"/>
              </a:rPr>
              <a:t>http://www.pinkelephant.com/</a:t>
            </a:r>
            <a:endParaRPr lang="en-US" sz="1600" dirty="0" smtClean="0"/>
          </a:p>
          <a:p>
            <a:pPr>
              <a:buNone/>
            </a:pPr>
            <a:endParaRPr lang="en-US" sz="800" dirty="0" smtClean="0"/>
          </a:p>
          <a:p>
            <a:pPr>
              <a:buNone/>
            </a:pPr>
            <a:r>
              <a:rPr lang="en-US" sz="1600" dirty="0" smtClean="0">
                <a:hlinkClick r:id="rId10"/>
              </a:rPr>
              <a:t>http://online.pinkelephant.com/PinkEducationeITILOverview.htm</a:t>
            </a:r>
            <a:endParaRPr lang="en-US" sz="1600" dirty="0" smtClean="0"/>
          </a:p>
          <a:p>
            <a:pPr>
              <a:buNone/>
            </a:pPr>
            <a:endParaRPr lang="en-US" sz="800" dirty="0" smtClean="0"/>
          </a:p>
          <a:p>
            <a:pPr>
              <a:buNone/>
            </a:pPr>
            <a:r>
              <a:rPr lang="en-US" sz="1600" dirty="0" smtClean="0">
                <a:hlinkClick r:id="rId11"/>
              </a:rPr>
              <a:t>http://www.itskeptic.org</a:t>
            </a:r>
            <a:endParaRPr lang="en-US" sz="1600" dirty="0" smtClean="0"/>
          </a:p>
          <a:p>
            <a:pPr>
              <a:buNone/>
            </a:pPr>
            <a:endParaRPr lang="en-US" sz="1600" dirty="0" smtClean="0"/>
          </a:p>
        </p:txBody>
      </p:sp>
      <p:pic>
        <p:nvPicPr>
          <p:cNvPr id="6" name="Picture 2"/>
          <p:cNvPicPr>
            <a:picLocks noChangeAspect="1" noChangeArrowheads="1"/>
          </p:cNvPicPr>
          <p:nvPr/>
        </p:nvPicPr>
        <p:blipFill>
          <a:blip r:embed="rId12" cstate="print"/>
          <a:srcRect/>
          <a:stretch>
            <a:fillRect/>
          </a:stretch>
        </p:blipFill>
        <p:spPr bwMode="auto">
          <a:xfrm>
            <a:off x="7351072" y="205268"/>
            <a:ext cx="143827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48</a:t>
            </a:fld>
            <a:endParaRPr lang="en-US" smtClean="0">
              <a:latin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351072" y="205268"/>
            <a:ext cx="1438275" cy="74295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Introduction to ITIL V3</a:t>
            </a:r>
            <a:br>
              <a:rPr lang="en-US" dirty="0" smtClean="0"/>
            </a:br>
            <a:r>
              <a:rPr lang="en-US" dirty="0" smtClean="0"/>
              <a:t>Trademarks &amp; Statements</a:t>
            </a:r>
            <a:endParaRPr lang="en-US" dirty="0"/>
          </a:p>
        </p:txBody>
      </p:sp>
      <p:sp>
        <p:nvSpPr>
          <p:cNvPr id="6" name="Rectangle 3"/>
          <p:cNvSpPr txBox="1">
            <a:spLocks noChangeArrowheads="1"/>
          </p:cNvSpPr>
          <p:nvPr/>
        </p:nvSpPr>
        <p:spPr bwMode="auto">
          <a:xfrm>
            <a:off x="306388" y="1527244"/>
            <a:ext cx="8532812" cy="4416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2000" dirty="0" smtClean="0">
                <a:latin typeface="+mn-lt"/>
                <a:cs typeface="+mn-cs"/>
              </a:rPr>
              <a:t>ITIL® is a Registered Trade Mark of the Office of Government Commerce in the United Kingdom and other countries </a:t>
            </a:r>
          </a:p>
          <a:p>
            <a:endParaRPr lang="en-US" sz="2000" dirty="0" smtClean="0">
              <a:latin typeface="+mn-lt"/>
              <a:cs typeface="+mn-cs"/>
            </a:endParaRPr>
          </a:p>
          <a:p>
            <a:r>
              <a:rPr lang="en-US" sz="2000" dirty="0" smtClean="0">
                <a:latin typeface="+mn-lt"/>
                <a:cs typeface="+mn-cs"/>
              </a:rPr>
              <a:t>The Swirl logo™ is a Trade Mark of the Office of Government Commerce </a:t>
            </a:r>
          </a:p>
          <a:p>
            <a:endParaRPr lang="en-US" sz="2000" dirty="0" smtClean="0">
              <a:latin typeface="+mn-lt"/>
              <a:cs typeface="+mn-cs"/>
            </a:endParaRPr>
          </a:p>
          <a:p>
            <a:r>
              <a:rPr lang="en-US" sz="2000" dirty="0" smtClean="0">
                <a:latin typeface="+mn-lt"/>
                <a:cs typeface="+mn-cs"/>
              </a:rPr>
              <a:t>The OGC logo® is a Registered Trade Mark of the Office of Government Commerce in the United Kingdom </a:t>
            </a:r>
          </a:p>
          <a:p>
            <a:pPr marL="223838" marR="0" lvl="0" indent="-223838" algn="l" defTabSz="914400" rtl="0" eaLnBrk="0" fontAlgn="base" latinLnBrk="0" hangingPunct="0">
              <a:lnSpc>
                <a:spcPct val="90000"/>
              </a:lnSpc>
              <a:spcBef>
                <a:spcPct val="25000"/>
              </a:spcBef>
              <a:spcAft>
                <a:spcPct val="0"/>
              </a:spcAft>
              <a:buClr>
                <a:schemeClr val="tx2"/>
              </a:buClr>
              <a:buSzPct val="75000"/>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7" descr="HG.jpg"/>
          <p:cNvPicPr>
            <a:picLocks noChangeAspect="1"/>
          </p:cNvPicPr>
          <p:nvPr/>
        </p:nvPicPr>
        <p:blipFill>
          <a:blip r:embed="rId3" cstate="print"/>
          <a:srcRect t="14746" b="7164"/>
          <a:stretch>
            <a:fillRect/>
          </a:stretch>
        </p:blipFill>
        <p:spPr bwMode="auto">
          <a:xfrm>
            <a:off x="304800" y="1443955"/>
            <a:ext cx="8534400" cy="4464050"/>
          </a:xfrm>
          <a:prstGeom prst="rect">
            <a:avLst/>
          </a:prstGeom>
          <a:noFill/>
          <a:ln w="9525">
            <a:noFill/>
            <a:miter lim="800000"/>
            <a:headEnd/>
            <a:tailEnd/>
          </a:ln>
        </p:spPr>
      </p:pic>
      <p:sp>
        <p:nvSpPr>
          <p:cNvPr id="7" name="Rechteck 5"/>
          <p:cNvSpPr>
            <a:spLocks noChangeArrowheads="1"/>
          </p:cNvSpPr>
          <p:nvPr/>
        </p:nvSpPr>
        <p:spPr bwMode="gray">
          <a:xfrm>
            <a:off x="2684477" y="4093828"/>
            <a:ext cx="3766657" cy="805343"/>
          </a:xfrm>
          <a:prstGeom prst="rect">
            <a:avLst/>
          </a:prstGeom>
          <a:solidFill>
            <a:srgbClr val="FFFFFF">
              <a:alpha val="79999"/>
            </a:srgbClr>
          </a:solidFill>
          <a:ln w="9525">
            <a:solidFill>
              <a:schemeClr val="bg1"/>
            </a:solidFill>
            <a:miter lim="800000"/>
            <a:headEnd/>
            <a:tailEnd/>
          </a:ln>
        </p:spPr>
        <p:txBody>
          <a:bodyPr wrap="none" lIns="0" tIns="36000" rIns="0" bIns="36000" anchor="ctr"/>
          <a:lstStyle/>
          <a:p>
            <a:endParaRPr lang="en-US" sz="1400">
              <a:solidFill>
                <a:srgbClr val="999999"/>
              </a:solidFill>
              <a:latin typeface="Tele-GroteskFet" pitchFamily="2" charset="0"/>
            </a:endParaRPr>
          </a:p>
        </p:txBody>
      </p:sp>
      <p:sp>
        <p:nvSpPr>
          <p:cNvPr id="6" name="Text Box 2"/>
          <p:cNvSpPr txBox="1">
            <a:spLocks noChangeArrowheads="1"/>
          </p:cNvSpPr>
          <p:nvPr/>
        </p:nvSpPr>
        <p:spPr bwMode="auto">
          <a:xfrm>
            <a:off x="318782" y="4253219"/>
            <a:ext cx="8429931" cy="1099164"/>
          </a:xfrm>
          <a:prstGeom prst="rect">
            <a:avLst/>
          </a:prstGeom>
          <a:noFill/>
          <a:ln w="12700" algn="ctr">
            <a:noFill/>
            <a:miter lim="800000"/>
            <a:headEnd/>
            <a:tailEnd/>
          </a:ln>
        </p:spPr>
        <p:txBody>
          <a:bodyPr lIns="0" tIns="0" rIns="0" bIns="0"/>
          <a:lstStyle/>
          <a:p>
            <a:pPr algn="ctr"/>
            <a:r>
              <a:rPr lang="en-US" sz="3200" dirty="0" smtClean="0">
                <a:solidFill>
                  <a:srgbClr val="D80074"/>
                </a:solidFill>
              </a:rPr>
              <a:t>Other Frameworks</a:t>
            </a:r>
            <a:endParaRPr lang="en-US" sz="3200" dirty="0">
              <a:solidFill>
                <a:srgbClr val="D80074"/>
              </a:solidFill>
            </a:endParaRPr>
          </a:p>
        </p:txBody>
      </p:sp>
      <p:sp>
        <p:nvSpPr>
          <p:cNvPr id="9" name="Foliennummernplatzhalter 3"/>
          <p:cNvSpPr>
            <a:spLocks noGrp="1"/>
          </p:cNvSpPr>
          <p:nvPr>
            <p:ph type="sldNum" sz="quarter" idx="10"/>
          </p:nvPr>
        </p:nvSpPr>
        <p:spPr>
          <a:xfrm>
            <a:off x="304800" y="6629400"/>
            <a:ext cx="1447800" cy="152400"/>
          </a:xfrm>
          <a:noFill/>
        </p:spPr>
        <p:txBody>
          <a:bodyPr/>
          <a:lstStyle/>
          <a:p>
            <a:r>
              <a:rPr lang="en-US" dirty="0" smtClean="0">
                <a:latin typeface="Arial" pitchFamily="34" charset="0"/>
              </a:rPr>
              <a:t>Slide </a:t>
            </a:r>
            <a:fld id="{AF154C1D-DCEF-4F36-BCAB-2810BC2E6CC6}" type="slidenum">
              <a:rPr lang="en-US" smtClean="0">
                <a:latin typeface="Arial" pitchFamily="34" charset="0"/>
              </a:rPr>
              <a:pPr/>
              <a:t>49</a:t>
            </a:fld>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Biography of  Ron Young</a:t>
            </a:r>
          </a:p>
        </p:txBody>
      </p:sp>
      <p:sp>
        <p:nvSpPr>
          <p:cNvPr id="22534" name="Rectangle 3"/>
          <p:cNvSpPr>
            <a:spLocks noGrp="1" noChangeArrowheads="1"/>
          </p:cNvSpPr>
          <p:nvPr>
            <p:ph type="body" idx="1"/>
          </p:nvPr>
        </p:nvSpPr>
        <p:spPr>
          <a:xfrm>
            <a:off x="304800" y="1612610"/>
            <a:ext cx="8532812" cy="4393338"/>
          </a:xfrm>
        </p:spPr>
        <p:txBody>
          <a:bodyPr/>
          <a:lstStyle/>
          <a:p>
            <a:r>
              <a:rPr lang="en-US" dirty="0" smtClean="0"/>
              <a:t>Over 25  years experience delivering IT solutions  </a:t>
            </a:r>
          </a:p>
          <a:p>
            <a:r>
              <a:rPr lang="en-US" dirty="0" smtClean="0"/>
              <a:t>More than 15 years of IT Service Management experience </a:t>
            </a:r>
          </a:p>
          <a:p>
            <a:r>
              <a:rPr lang="en-US" dirty="0" smtClean="0"/>
              <a:t>Currently on the Board of Directors for </a:t>
            </a:r>
            <a:r>
              <a:rPr lang="en-US" dirty="0" err="1" smtClean="0"/>
              <a:t>itSMF</a:t>
            </a:r>
            <a:r>
              <a:rPr lang="en-US" dirty="0" smtClean="0"/>
              <a:t> – Great Lakes Local Interest Group (GLLIG)</a:t>
            </a:r>
          </a:p>
          <a:p>
            <a:r>
              <a:rPr lang="en-US" dirty="0" smtClean="0"/>
              <a:t>Obtained the ITIL V3 “Service Management Expert” certificate in 2008</a:t>
            </a:r>
          </a:p>
          <a:p>
            <a:r>
              <a:rPr lang="en-US" dirty="0" smtClean="0"/>
              <a:t>ITIL Foundation and ITIL V2 Service Manager certifications in in 2003</a:t>
            </a:r>
          </a:p>
          <a:p>
            <a:r>
              <a:rPr lang="en-US" dirty="0" smtClean="0"/>
              <a:t>Bachelor of Science Degree in Mechanical Engineering from SIU – Carbondale.     </a:t>
            </a:r>
          </a:p>
          <a:p>
            <a:endParaRPr lang="en-US" dirty="0" smtClean="0"/>
          </a:p>
          <a:p>
            <a:pPr>
              <a:buNone/>
            </a:pPr>
            <a:r>
              <a:rPr lang="en-US" b="1" dirty="0" smtClean="0"/>
              <a:t>Contact Information:</a:t>
            </a:r>
          </a:p>
          <a:p>
            <a:r>
              <a:rPr lang="en-US" dirty="0" smtClean="0"/>
              <a:t>Ron.Young@t-systems.com</a:t>
            </a:r>
          </a:p>
          <a:p>
            <a:r>
              <a:rPr lang="en-US" dirty="0" smtClean="0"/>
              <a:t>616-456-7263  </a:t>
            </a:r>
            <a:r>
              <a:rPr lang="en-US" i="1" dirty="0" smtClean="0"/>
              <a:t>home office</a:t>
            </a:r>
          </a:p>
          <a:p>
            <a:r>
              <a:rPr lang="en-US" dirty="0" smtClean="0"/>
              <a:t>http://www.linkedin.com/in/ronaldyoung</a:t>
            </a:r>
          </a:p>
          <a:p>
            <a:pPr>
              <a:buFontTx/>
              <a:buChar char="-"/>
            </a:pPr>
            <a:endParaRPr lang="en-US" dirty="0" smtClean="0"/>
          </a:p>
        </p:txBody>
      </p:sp>
      <p:pic>
        <p:nvPicPr>
          <p:cNvPr id="165890" name="Picture 2" descr="D:\Documents and Settings\ryoung\My Documents\My Pictures\RPY2.jpg"/>
          <p:cNvPicPr>
            <a:picLocks noChangeAspect="1" noChangeArrowheads="1"/>
          </p:cNvPicPr>
          <p:nvPr/>
        </p:nvPicPr>
        <p:blipFill>
          <a:blip r:embed="rId2" cstate="print"/>
          <a:srcRect/>
          <a:stretch>
            <a:fillRect/>
          </a:stretch>
        </p:blipFill>
        <p:spPr bwMode="auto">
          <a:xfrm>
            <a:off x="7324551" y="202907"/>
            <a:ext cx="1390650" cy="1485900"/>
          </a:xfrm>
          <a:prstGeom prst="rect">
            <a:avLst/>
          </a:prstGeom>
          <a:noFill/>
        </p:spPr>
      </p:pic>
      <p:pic>
        <p:nvPicPr>
          <p:cNvPr id="6" name="Picture 7" descr="TSY_PPT_Label_neu"/>
          <p:cNvPicPr preferRelativeResize="0">
            <a:picLocks noChangeAspect="1" noChangeArrowheads="1"/>
          </p:cNvPicPr>
          <p:nvPr/>
        </p:nvPicPr>
        <p:blipFill>
          <a:blip r:embed="rId3" cstate="print"/>
          <a:srcRect r="84" b="1210"/>
          <a:stretch>
            <a:fillRect/>
          </a:stretch>
        </p:blipFill>
        <p:spPr bwMode="gray">
          <a:xfrm>
            <a:off x="304800" y="5954713"/>
            <a:ext cx="852487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50</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Putting it All Together</a:t>
            </a:r>
          </a:p>
        </p:txBody>
      </p:sp>
      <p:pic>
        <p:nvPicPr>
          <p:cNvPr id="51202" name="Picture 2"/>
          <p:cNvPicPr>
            <a:picLocks noChangeAspect="1" noChangeArrowheads="1"/>
          </p:cNvPicPr>
          <p:nvPr/>
        </p:nvPicPr>
        <p:blipFill>
          <a:blip r:embed="rId2" cstate="print"/>
          <a:srcRect/>
          <a:stretch>
            <a:fillRect/>
          </a:stretch>
        </p:blipFill>
        <p:spPr bwMode="auto">
          <a:xfrm>
            <a:off x="1988192" y="1242422"/>
            <a:ext cx="5360856" cy="5158888"/>
          </a:xfrm>
          <a:prstGeom prst="rect">
            <a:avLst/>
          </a:prstGeom>
          <a:noFill/>
          <a:ln w="9525">
            <a:noFill/>
            <a:miter lim="800000"/>
            <a:headEnd/>
            <a:tailEnd/>
          </a:ln>
        </p:spPr>
      </p:pic>
      <p:sp>
        <p:nvSpPr>
          <p:cNvPr id="10" name="TextBox 9"/>
          <p:cNvSpPr txBox="1"/>
          <p:nvPr/>
        </p:nvSpPr>
        <p:spPr>
          <a:xfrm>
            <a:off x="5805182" y="3380763"/>
            <a:ext cx="1602297" cy="261610"/>
          </a:xfrm>
          <a:prstGeom prst="rect">
            <a:avLst/>
          </a:prstGeom>
          <a:solidFill>
            <a:srgbClr val="DD8371"/>
          </a:solidFill>
          <a:ln w="12700">
            <a:solidFill>
              <a:schemeClr val="tx1"/>
            </a:solidFill>
          </a:ln>
        </p:spPr>
        <p:txBody>
          <a:bodyPr wrap="square" rtlCol="0">
            <a:spAutoFit/>
          </a:bodyPr>
          <a:lstStyle/>
          <a:p>
            <a:r>
              <a:rPr lang="en-US" sz="1100" b="1" dirty="0" smtClean="0"/>
              <a:t>ISO 20K &amp; ISO 27002</a:t>
            </a:r>
            <a:endParaRPr lang="en-US" sz="1100" b="1" dirty="0"/>
          </a:p>
        </p:txBody>
      </p:sp>
      <p:sp>
        <p:nvSpPr>
          <p:cNvPr id="11" name="TextBox 10"/>
          <p:cNvSpPr txBox="1"/>
          <p:nvPr/>
        </p:nvSpPr>
        <p:spPr>
          <a:xfrm>
            <a:off x="6964262" y="5353574"/>
            <a:ext cx="552274" cy="261610"/>
          </a:xfrm>
          <a:prstGeom prst="rect">
            <a:avLst/>
          </a:prstGeom>
          <a:solidFill>
            <a:srgbClr val="DD8371"/>
          </a:solidFill>
          <a:ln w="12700">
            <a:solidFill>
              <a:schemeClr val="tx1"/>
            </a:solidFill>
          </a:ln>
        </p:spPr>
        <p:txBody>
          <a:bodyPr wrap="square" rtlCol="0">
            <a:spAutoFit/>
          </a:bodyPr>
          <a:lstStyle/>
          <a:p>
            <a:r>
              <a:rPr lang="en-US" sz="1100" b="1" dirty="0" smtClean="0"/>
              <a:t>MOF</a:t>
            </a:r>
            <a:endParaRPr lang="en-US" sz="1100" b="1" dirty="0"/>
          </a:p>
        </p:txBody>
      </p:sp>
      <p:sp>
        <p:nvSpPr>
          <p:cNvPr id="12" name="TextBox 11"/>
          <p:cNvSpPr txBox="1"/>
          <p:nvPr/>
        </p:nvSpPr>
        <p:spPr>
          <a:xfrm>
            <a:off x="1796643" y="6142139"/>
            <a:ext cx="1602297" cy="261610"/>
          </a:xfrm>
          <a:prstGeom prst="rect">
            <a:avLst/>
          </a:prstGeom>
          <a:solidFill>
            <a:schemeClr val="bg1"/>
          </a:solidFill>
          <a:ln w="12700">
            <a:noFill/>
          </a:ln>
        </p:spPr>
        <p:txBody>
          <a:bodyPr wrap="square" rtlCol="0">
            <a:spAutoFit/>
          </a:bodyPr>
          <a:lstStyle/>
          <a:p>
            <a:endParaRPr lang="en-US" sz="1100" b="1" dirty="0"/>
          </a:p>
        </p:txBody>
      </p:sp>
      <p:sp>
        <p:nvSpPr>
          <p:cNvPr id="13" name="TextBox 12"/>
          <p:cNvSpPr txBox="1"/>
          <p:nvPr/>
        </p:nvSpPr>
        <p:spPr>
          <a:xfrm rot="5400000">
            <a:off x="6179892" y="4424420"/>
            <a:ext cx="3137480" cy="261610"/>
          </a:xfrm>
          <a:prstGeom prst="rect">
            <a:avLst/>
          </a:prstGeom>
          <a:solidFill>
            <a:srgbClr val="DD8371"/>
          </a:solidFill>
          <a:ln w="12700">
            <a:solidFill>
              <a:schemeClr val="tx1"/>
            </a:solidFill>
          </a:ln>
        </p:spPr>
        <p:txBody>
          <a:bodyPr wrap="square" rtlCol="0">
            <a:spAutoFit/>
          </a:bodyPr>
          <a:lstStyle/>
          <a:p>
            <a:pPr algn="ctr"/>
            <a:r>
              <a:rPr lang="en-US" sz="1100" b="1" dirty="0" err="1" smtClean="0"/>
              <a:t>eSCM</a:t>
            </a:r>
            <a:r>
              <a:rPr lang="en-US" sz="1100" b="1" dirty="0" smtClean="0"/>
              <a:t>-CL &amp; </a:t>
            </a:r>
            <a:r>
              <a:rPr lang="en-US" sz="1100" b="1" dirty="0" err="1" smtClean="0"/>
              <a:t>eSCM</a:t>
            </a:r>
            <a:r>
              <a:rPr lang="en-US" sz="1100" b="1" dirty="0" smtClean="0"/>
              <a:t>-SP</a:t>
            </a:r>
            <a:endParaRPr lang="en-US" sz="1100" b="1" dirty="0"/>
          </a:p>
        </p:txBody>
      </p:sp>
      <p:sp>
        <p:nvSpPr>
          <p:cNvPr id="9" name="TextBox 8"/>
          <p:cNvSpPr txBox="1"/>
          <p:nvPr/>
        </p:nvSpPr>
        <p:spPr>
          <a:xfrm>
            <a:off x="6182686" y="6493079"/>
            <a:ext cx="2659310" cy="246221"/>
          </a:xfrm>
          <a:prstGeom prst="rect">
            <a:avLst/>
          </a:prstGeom>
          <a:noFill/>
        </p:spPr>
        <p:txBody>
          <a:bodyPr wrap="square" rtlCol="0">
            <a:spAutoFit/>
          </a:bodyPr>
          <a:lstStyle/>
          <a:p>
            <a:r>
              <a:rPr lang="en-US" sz="1000" b="1" dirty="0" smtClean="0"/>
              <a:t>Source:  </a:t>
            </a:r>
            <a:r>
              <a:rPr lang="en-US" sz="1000" dirty="0" smtClean="0"/>
              <a:t>Gartner with additions from RY</a:t>
            </a:r>
            <a:endParaRPr lang="en-U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print"/>
          <a:srcRect/>
          <a:stretch>
            <a:fillRect/>
          </a:stretch>
        </p:blipFill>
        <p:spPr bwMode="auto">
          <a:xfrm>
            <a:off x="696286" y="2678328"/>
            <a:ext cx="3811731" cy="3255120"/>
          </a:xfrm>
          <a:prstGeom prst="rect">
            <a:avLst/>
          </a:prstGeom>
          <a:noFill/>
          <a:ln w="9525">
            <a:noFill/>
            <a:miter lim="800000"/>
            <a:headEnd/>
            <a:tailEnd/>
          </a:ln>
        </p:spPr>
      </p:pic>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51</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 ITIL &amp; MOF relationships</a:t>
            </a:r>
          </a:p>
        </p:txBody>
      </p:sp>
      <p:sp>
        <p:nvSpPr>
          <p:cNvPr id="22534" name="Rectangle 3"/>
          <p:cNvSpPr>
            <a:spLocks noGrp="1" noChangeArrowheads="1"/>
          </p:cNvSpPr>
          <p:nvPr>
            <p:ph type="body" idx="1"/>
          </p:nvPr>
        </p:nvSpPr>
        <p:spPr>
          <a:xfrm>
            <a:off x="306388" y="1527244"/>
            <a:ext cx="8532812" cy="4416356"/>
          </a:xfrm>
        </p:spPr>
        <p:txBody>
          <a:bodyPr/>
          <a:lstStyle/>
          <a:p>
            <a:pPr>
              <a:buNone/>
            </a:pPr>
            <a:r>
              <a:rPr lang="en-US" dirty="0" smtClean="0"/>
              <a:t>The Microsoft® Operations Framework (MOF) provides guidance on how to plan, deploy, and maintain IT operational processes in support of mission-critical service solutions, based on proven industry experience as published in the IT Infrastructure Library (ITIL).</a:t>
            </a:r>
          </a:p>
        </p:txBody>
      </p:sp>
      <p:graphicFrame>
        <p:nvGraphicFramePr>
          <p:cNvPr id="9" name="Object 8"/>
          <p:cNvGraphicFramePr>
            <a:graphicFrameLocks noChangeAspect="1"/>
          </p:cNvGraphicFramePr>
          <p:nvPr/>
        </p:nvGraphicFramePr>
        <p:xfrm>
          <a:off x="348142" y="5856958"/>
          <a:ext cx="914400" cy="714375"/>
        </p:xfrm>
        <a:graphic>
          <a:graphicData uri="http://schemas.openxmlformats.org/presentationml/2006/ole">
            <mc:AlternateContent xmlns:mc="http://schemas.openxmlformats.org/markup-compatibility/2006">
              <mc:Choice xmlns:v="urn:schemas-microsoft-com:vml" Requires="v">
                <p:oleObj spid="_x0000_s56327" name="Package" showAsIcon="1" r:id="rId4" imgW="914400" imgH="714240" progId="Package">
                  <p:embed/>
                </p:oleObj>
              </mc:Choice>
              <mc:Fallback>
                <p:oleObj name="Package" showAsIcon="1" r:id="rId4" imgW="914400" imgH="714240" progId="Package">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42" y="5856958"/>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280" y="5318621"/>
            <a:ext cx="1350628" cy="461665"/>
          </a:xfrm>
          <a:prstGeom prst="rect">
            <a:avLst/>
          </a:prstGeom>
          <a:noFill/>
        </p:spPr>
        <p:txBody>
          <a:bodyPr wrap="square" rtlCol="0">
            <a:spAutoFit/>
          </a:bodyPr>
          <a:lstStyle/>
          <a:p>
            <a:r>
              <a:rPr lang="en-US" sz="1200" b="1" dirty="0" smtClean="0"/>
              <a:t>Change Mgmt</a:t>
            </a:r>
          </a:p>
          <a:p>
            <a:r>
              <a:rPr lang="en-US" sz="1200" b="1" dirty="0" smtClean="0"/>
              <a:t>Mind Map:</a:t>
            </a:r>
            <a:endParaRPr lang="en-US" sz="1200" b="1" dirty="0"/>
          </a:p>
        </p:txBody>
      </p:sp>
      <p:sp>
        <p:nvSpPr>
          <p:cNvPr id="11" name="TextBox 10"/>
          <p:cNvSpPr txBox="1"/>
          <p:nvPr/>
        </p:nvSpPr>
        <p:spPr>
          <a:xfrm>
            <a:off x="4496499" y="6058250"/>
            <a:ext cx="4303552" cy="461665"/>
          </a:xfrm>
          <a:prstGeom prst="rect">
            <a:avLst/>
          </a:prstGeom>
          <a:noFill/>
        </p:spPr>
        <p:txBody>
          <a:bodyPr wrap="square" rtlCol="0">
            <a:spAutoFit/>
          </a:bodyPr>
          <a:lstStyle/>
          <a:p>
            <a:r>
              <a:rPr lang="en-US" sz="1200" b="1" dirty="0" smtClean="0"/>
              <a:t>Getting Started with MOF 4.0  an Implementation Guide: </a:t>
            </a:r>
            <a:r>
              <a:rPr lang="en-US" sz="1200" dirty="0" smtClean="0">
                <a:hlinkClick r:id="rId6"/>
              </a:rPr>
              <a:t>http://technet.microsoft.com/en-us/library/cc506049.aspx</a:t>
            </a:r>
            <a:endParaRPr lang="en-US" sz="1200" b="1" dirty="0"/>
          </a:p>
        </p:txBody>
      </p:sp>
      <p:pic>
        <p:nvPicPr>
          <p:cNvPr id="56325" name="Picture 5"/>
          <p:cNvPicPr>
            <a:picLocks noChangeAspect="1" noChangeArrowheads="1"/>
          </p:cNvPicPr>
          <p:nvPr/>
        </p:nvPicPr>
        <p:blipFill>
          <a:blip r:embed="rId7" cstate="print"/>
          <a:srcRect/>
          <a:stretch>
            <a:fillRect/>
          </a:stretch>
        </p:blipFill>
        <p:spPr bwMode="auto">
          <a:xfrm>
            <a:off x="4521666" y="2593639"/>
            <a:ext cx="4195177" cy="3337378"/>
          </a:xfrm>
          <a:prstGeom prst="rect">
            <a:avLst/>
          </a:prstGeom>
          <a:noFill/>
          <a:ln w="9525">
            <a:noFill/>
            <a:miter lim="800000"/>
            <a:headEnd/>
            <a:tailEnd/>
          </a:ln>
        </p:spPr>
      </p:pic>
      <p:sp>
        <p:nvSpPr>
          <p:cNvPr id="12" name="TextBox 11"/>
          <p:cNvSpPr txBox="1"/>
          <p:nvPr/>
        </p:nvSpPr>
        <p:spPr>
          <a:xfrm>
            <a:off x="6182686" y="6493079"/>
            <a:ext cx="2315362" cy="246221"/>
          </a:xfrm>
          <a:prstGeom prst="rect">
            <a:avLst/>
          </a:prstGeom>
          <a:noFill/>
        </p:spPr>
        <p:txBody>
          <a:bodyPr wrap="square" rtlCol="0">
            <a:spAutoFit/>
          </a:bodyPr>
          <a:lstStyle/>
          <a:p>
            <a:r>
              <a:rPr lang="en-US" sz="1000" b="1" dirty="0" smtClean="0"/>
              <a:t>Source:  </a:t>
            </a:r>
            <a:r>
              <a:rPr lang="en-US" sz="1000" dirty="0" smtClean="0"/>
              <a:t>Microsoft </a:t>
            </a:r>
            <a:r>
              <a:rPr lang="en-US" sz="1000" dirty="0" err="1" smtClean="0"/>
              <a:t>Technet</a:t>
            </a:r>
            <a:endParaRPr lang="en-US" sz="1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52</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What is COBIT?</a:t>
            </a:r>
          </a:p>
        </p:txBody>
      </p:sp>
      <p:sp>
        <p:nvSpPr>
          <p:cNvPr id="22534" name="Rectangle 3"/>
          <p:cNvSpPr>
            <a:spLocks noGrp="1" noChangeArrowheads="1"/>
          </p:cNvSpPr>
          <p:nvPr>
            <p:ph type="body" idx="1"/>
          </p:nvPr>
        </p:nvSpPr>
        <p:spPr>
          <a:xfrm>
            <a:off x="306388" y="1527244"/>
            <a:ext cx="8532812" cy="4416356"/>
          </a:xfrm>
        </p:spPr>
        <p:txBody>
          <a:bodyPr/>
          <a:lstStyle/>
          <a:p>
            <a:pPr indent="0">
              <a:lnSpc>
                <a:spcPct val="100000"/>
              </a:lnSpc>
              <a:buNone/>
            </a:pPr>
            <a:r>
              <a:rPr lang="en-US" dirty="0" smtClean="0"/>
              <a:t>COBIT® stands for ‘Control Objectives for Information and related Technology’ It is a governance and control framework with guidance for IT controls. Its guidance enables an enterprise to implement effective governance over IT that is pervasive and intrinsic throughout the enterprise.  </a:t>
            </a:r>
          </a:p>
          <a:p>
            <a:pPr indent="0">
              <a:lnSpc>
                <a:spcPct val="100000"/>
              </a:lnSpc>
              <a:buNone/>
            </a:pPr>
            <a:endParaRPr lang="en-US" dirty="0" smtClean="0"/>
          </a:p>
          <a:p>
            <a:pPr indent="0">
              <a:lnSpc>
                <a:spcPct val="100000"/>
              </a:lnSpc>
              <a:buNone/>
            </a:pPr>
            <a:endParaRPr lang="en-US" dirty="0" smtClean="0"/>
          </a:p>
          <a:p>
            <a:pPr indent="0">
              <a:lnSpc>
                <a:spcPct val="100000"/>
              </a:lnSpc>
              <a:buNone/>
            </a:pPr>
            <a:endParaRPr lang="en-US" dirty="0" smtClean="0"/>
          </a:p>
          <a:p>
            <a:pPr indent="0">
              <a:lnSpc>
                <a:spcPct val="100000"/>
              </a:lnSpc>
              <a:buNone/>
            </a:pPr>
            <a:endParaRPr lang="en-US" dirty="0" smtClean="0"/>
          </a:p>
          <a:p>
            <a:pPr indent="0">
              <a:lnSpc>
                <a:spcPct val="100000"/>
              </a:lnSpc>
              <a:buNone/>
            </a:pPr>
            <a:endParaRPr lang="en-US" dirty="0" smtClean="0"/>
          </a:p>
          <a:p>
            <a:pPr indent="0">
              <a:lnSpc>
                <a:spcPct val="100000"/>
              </a:lnSpc>
              <a:buNone/>
            </a:pPr>
            <a:endParaRPr lang="en-US" dirty="0" smtClean="0"/>
          </a:p>
          <a:p>
            <a:pPr indent="0">
              <a:lnSpc>
                <a:spcPct val="100000"/>
              </a:lnSpc>
              <a:buNone/>
            </a:pPr>
            <a:r>
              <a:rPr lang="en-US" dirty="0" smtClean="0"/>
              <a:t>The overall COBIT framework can be shown graphically, with COBIT’s process model of five domains containing 37 generic processes, managing the IT resources to deliver information to the business according to business and governance requirements.</a:t>
            </a:r>
          </a:p>
          <a:p>
            <a:pPr>
              <a:buFontTx/>
              <a:buChar char="-"/>
            </a:pPr>
            <a:endParaRPr lang="en-US" dirty="0" smtClean="0"/>
          </a:p>
        </p:txBody>
      </p:sp>
      <p:pic>
        <p:nvPicPr>
          <p:cNvPr id="52227" name="Picture 3"/>
          <p:cNvPicPr>
            <a:picLocks noChangeAspect="1" noChangeArrowheads="1"/>
          </p:cNvPicPr>
          <p:nvPr/>
        </p:nvPicPr>
        <p:blipFill>
          <a:blip r:embed="rId2" cstate="print"/>
          <a:srcRect/>
          <a:stretch>
            <a:fillRect/>
          </a:stretch>
        </p:blipFill>
        <p:spPr bwMode="auto">
          <a:xfrm>
            <a:off x="2661190" y="2745341"/>
            <a:ext cx="3133725" cy="2390775"/>
          </a:xfrm>
          <a:prstGeom prst="rect">
            <a:avLst/>
          </a:prstGeom>
          <a:noFill/>
          <a:ln w="9525">
            <a:noFill/>
            <a:miter lim="800000"/>
            <a:headEnd/>
            <a:tailEnd/>
          </a:ln>
        </p:spPr>
      </p:pic>
      <p:sp>
        <p:nvSpPr>
          <p:cNvPr id="6" name="TextBox 5"/>
          <p:cNvSpPr txBox="1"/>
          <p:nvPr/>
        </p:nvSpPr>
        <p:spPr>
          <a:xfrm>
            <a:off x="6714338" y="6611779"/>
            <a:ext cx="2315362" cy="246221"/>
          </a:xfrm>
          <a:prstGeom prst="rect">
            <a:avLst/>
          </a:prstGeom>
          <a:noFill/>
        </p:spPr>
        <p:txBody>
          <a:bodyPr wrap="square" rtlCol="0">
            <a:spAutoFit/>
          </a:bodyPr>
          <a:lstStyle/>
          <a:p>
            <a:r>
              <a:rPr lang="en-US" sz="1000" b="1" dirty="0" smtClean="0"/>
              <a:t>Source:  </a:t>
            </a:r>
            <a:r>
              <a:rPr lang="en-US" sz="1000" dirty="0" smtClean="0"/>
              <a:t>??</a:t>
            </a:r>
            <a:endParaRPr lang="en-US" sz="1000" dirty="0"/>
          </a:p>
        </p:txBody>
      </p:sp>
      <p:pic>
        <p:nvPicPr>
          <p:cNvPr id="77825" name="Picture 1"/>
          <p:cNvPicPr>
            <a:picLocks noChangeAspect="1" noChangeArrowheads="1"/>
          </p:cNvPicPr>
          <p:nvPr/>
        </p:nvPicPr>
        <p:blipFill>
          <a:blip r:embed="rId3" cstate="print"/>
          <a:srcRect/>
          <a:stretch>
            <a:fillRect/>
          </a:stretch>
        </p:blipFill>
        <p:spPr bwMode="auto">
          <a:xfrm>
            <a:off x="7513149" y="168216"/>
            <a:ext cx="1426675" cy="7965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53</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 COBIT 5 Control Domains</a:t>
            </a:r>
          </a:p>
        </p:txBody>
      </p:sp>
      <p:pic>
        <p:nvPicPr>
          <p:cNvPr id="51204" name="Picture 4"/>
          <p:cNvPicPr>
            <a:picLocks noChangeAspect="1" noChangeArrowheads="1"/>
          </p:cNvPicPr>
          <p:nvPr/>
        </p:nvPicPr>
        <p:blipFill>
          <a:blip r:embed="rId2" cstate="print"/>
          <a:srcRect/>
          <a:stretch>
            <a:fillRect/>
          </a:stretch>
        </p:blipFill>
        <p:spPr bwMode="auto">
          <a:xfrm>
            <a:off x="659934" y="1004693"/>
            <a:ext cx="7532688" cy="5579727"/>
          </a:xfrm>
          <a:prstGeom prst="rect">
            <a:avLst/>
          </a:prstGeom>
          <a:noFill/>
          <a:ln w="9525">
            <a:noFill/>
            <a:miter lim="800000"/>
            <a:headEnd/>
            <a:tailEnd/>
          </a:ln>
        </p:spPr>
      </p:pic>
      <p:sp>
        <p:nvSpPr>
          <p:cNvPr id="5" name="TextBox 4"/>
          <p:cNvSpPr txBox="1"/>
          <p:nvPr/>
        </p:nvSpPr>
        <p:spPr>
          <a:xfrm>
            <a:off x="6551801" y="6551802"/>
            <a:ext cx="2315362" cy="246221"/>
          </a:xfrm>
          <a:prstGeom prst="rect">
            <a:avLst/>
          </a:prstGeom>
          <a:noFill/>
        </p:spPr>
        <p:txBody>
          <a:bodyPr wrap="square" rtlCol="0">
            <a:spAutoFit/>
          </a:bodyPr>
          <a:lstStyle/>
          <a:p>
            <a:r>
              <a:rPr lang="en-US" sz="1000" b="1" dirty="0" smtClean="0"/>
              <a:t>Source:  </a:t>
            </a:r>
            <a:r>
              <a:rPr lang="en-US" sz="1000" dirty="0" smtClean="0"/>
              <a:t>www.isaca.org</a:t>
            </a:r>
            <a:endParaRPr lang="en-US" sz="1000" dirty="0"/>
          </a:p>
        </p:txBody>
      </p:sp>
      <p:pic>
        <p:nvPicPr>
          <p:cNvPr id="76801" name="Picture 1"/>
          <p:cNvPicPr>
            <a:picLocks noChangeAspect="1" noChangeArrowheads="1"/>
          </p:cNvPicPr>
          <p:nvPr/>
        </p:nvPicPr>
        <p:blipFill>
          <a:blip r:embed="rId3" cstate="print"/>
          <a:srcRect/>
          <a:stretch>
            <a:fillRect/>
          </a:stretch>
        </p:blipFill>
        <p:spPr bwMode="auto">
          <a:xfrm>
            <a:off x="7373922" y="128369"/>
            <a:ext cx="1641621" cy="654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5202093" y="3531480"/>
            <a:ext cx="3826937" cy="2567297"/>
          </a:xfrm>
          <a:prstGeom prst="rect">
            <a:avLst/>
          </a:prstGeom>
          <a:noFill/>
          <a:ln w="9525">
            <a:noFill/>
            <a:miter lim="800000"/>
            <a:headEnd/>
            <a:tailEnd/>
          </a:ln>
        </p:spPr>
      </p:pic>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54</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What is ISO20K?</a:t>
            </a:r>
          </a:p>
        </p:txBody>
      </p:sp>
      <p:sp>
        <p:nvSpPr>
          <p:cNvPr id="5" name="Rectangle 3"/>
          <p:cNvSpPr txBox="1">
            <a:spLocks noChangeArrowheads="1"/>
          </p:cNvSpPr>
          <p:nvPr/>
        </p:nvSpPr>
        <p:spPr bwMode="auto">
          <a:xfrm>
            <a:off x="306388" y="1560352"/>
            <a:ext cx="8532812" cy="43832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1600" dirty="0" smtClean="0">
                <a:latin typeface="+mn-lt"/>
                <a:cs typeface="+mn-cs"/>
              </a:rPr>
              <a:t>ISO 20000 is the first service management process standard first released in 2005 &amp; updated in 2011. It proposes a process approach to IT Service Management within an overall Plan-Do-Check-Act (PDCA) cycle. This approach enables IT organizations to establish IT Service Management processes to deliver managed services in a systematic and controlled manner an to enhance the quality of their IT services to customers.</a:t>
            </a:r>
          </a:p>
          <a:p>
            <a:pPr marL="223838" lvl="0" indent="-223838" eaLnBrk="0" hangingPunct="0">
              <a:lnSpc>
                <a:spcPct val="90000"/>
              </a:lnSpc>
              <a:spcBef>
                <a:spcPct val="25000"/>
              </a:spcBef>
              <a:buClr>
                <a:schemeClr val="tx2"/>
              </a:buClr>
              <a:buSzPct val="75000"/>
            </a:pPr>
            <a:r>
              <a:rPr lang="en-US" sz="1600" dirty="0" smtClean="0">
                <a:latin typeface="+mn-lt"/>
                <a:cs typeface="+mn-cs"/>
              </a:rPr>
              <a:t>The 2011 version of ISO20000 comprises nine sections:</a:t>
            </a:r>
          </a:p>
          <a:p>
            <a:r>
              <a:rPr lang="en-US" sz="1600" dirty="0" smtClean="0">
                <a:latin typeface="+mn-lt"/>
                <a:cs typeface="+mn-cs"/>
              </a:rPr>
              <a:t>   1. Scope</a:t>
            </a:r>
          </a:p>
          <a:p>
            <a:r>
              <a:rPr lang="en-US" sz="1600" dirty="0" smtClean="0">
                <a:latin typeface="+mn-lt"/>
                <a:cs typeface="+mn-cs"/>
              </a:rPr>
              <a:t>   2. Normative references</a:t>
            </a:r>
          </a:p>
          <a:p>
            <a:r>
              <a:rPr lang="en-US" sz="1600" dirty="0" smtClean="0">
                <a:latin typeface="+mn-lt"/>
                <a:cs typeface="+mn-cs"/>
              </a:rPr>
              <a:t>   3. Terms and definitions</a:t>
            </a:r>
          </a:p>
          <a:p>
            <a:r>
              <a:rPr lang="en-US" sz="1600" dirty="0" smtClean="0">
                <a:latin typeface="+mn-lt"/>
                <a:cs typeface="+mn-cs"/>
              </a:rPr>
              <a:t>   4. Service mgmt system general requirements</a:t>
            </a:r>
          </a:p>
          <a:p>
            <a:r>
              <a:rPr lang="en-US" sz="1600" dirty="0" smtClean="0">
                <a:latin typeface="+mn-lt"/>
                <a:cs typeface="+mn-cs"/>
              </a:rPr>
              <a:t>   5. Design and transition of new or changed services</a:t>
            </a:r>
          </a:p>
          <a:p>
            <a:r>
              <a:rPr lang="en-US" sz="1600" dirty="0" smtClean="0">
                <a:latin typeface="+mn-lt"/>
                <a:cs typeface="+mn-cs"/>
              </a:rPr>
              <a:t>   6. Service delivery processes</a:t>
            </a:r>
          </a:p>
          <a:p>
            <a:r>
              <a:rPr lang="en-US" sz="1600" dirty="0" smtClean="0">
                <a:latin typeface="+mn-lt"/>
                <a:cs typeface="+mn-cs"/>
              </a:rPr>
              <a:t>   7. Relationship processes</a:t>
            </a:r>
          </a:p>
          <a:p>
            <a:r>
              <a:rPr lang="en-US" sz="1600" dirty="0" smtClean="0">
                <a:latin typeface="+mn-lt"/>
                <a:cs typeface="+mn-cs"/>
              </a:rPr>
              <a:t>   8. Resolution processes</a:t>
            </a:r>
          </a:p>
          <a:p>
            <a:r>
              <a:rPr lang="en-US" sz="1600" dirty="0" smtClean="0">
                <a:latin typeface="+mn-lt"/>
                <a:cs typeface="+mn-cs"/>
              </a:rPr>
              <a:t>   9. Control processes</a:t>
            </a:r>
          </a:p>
          <a:p>
            <a:endParaRPr lang="en-US" sz="2000" dirty="0" smtClean="0">
              <a:latin typeface="+mn-lt"/>
              <a:cs typeface="+mn-cs"/>
            </a:endParaRPr>
          </a:p>
        </p:txBody>
      </p:sp>
      <p:sp>
        <p:nvSpPr>
          <p:cNvPr id="6" name="TextBox 5"/>
          <p:cNvSpPr txBox="1"/>
          <p:nvPr/>
        </p:nvSpPr>
        <p:spPr>
          <a:xfrm>
            <a:off x="6199464" y="6434356"/>
            <a:ext cx="2315362" cy="246221"/>
          </a:xfrm>
          <a:prstGeom prst="rect">
            <a:avLst/>
          </a:prstGeom>
          <a:noFill/>
        </p:spPr>
        <p:txBody>
          <a:bodyPr wrap="square" rtlCol="0">
            <a:spAutoFit/>
          </a:bodyPr>
          <a:lstStyle/>
          <a:p>
            <a:r>
              <a:rPr lang="en-US" sz="1000" b="1" dirty="0" smtClean="0"/>
              <a:t>Source:  </a:t>
            </a:r>
            <a:r>
              <a:rPr lang="en-US" sz="1000" dirty="0" smtClean="0"/>
              <a:t>Wikipedia</a:t>
            </a:r>
            <a:endParaRPr lang="en-US" sz="1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55</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ITIL  and ISO Standards</a:t>
            </a:r>
          </a:p>
        </p:txBody>
      </p:sp>
      <p:sp>
        <p:nvSpPr>
          <p:cNvPr id="5" name="Rectangle 3"/>
          <p:cNvSpPr txBox="1">
            <a:spLocks noChangeArrowheads="1"/>
          </p:cNvSpPr>
          <p:nvPr/>
        </p:nvSpPr>
        <p:spPr bwMode="auto">
          <a:xfrm>
            <a:off x="306388" y="1895912"/>
            <a:ext cx="8532812" cy="43832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lvl="0" indent="-223838" eaLnBrk="0" hangingPunct="0">
              <a:lnSpc>
                <a:spcPct val="90000"/>
              </a:lnSpc>
              <a:spcBef>
                <a:spcPct val="25000"/>
              </a:spcBef>
              <a:buClr>
                <a:schemeClr val="tx2"/>
              </a:buClr>
              <a:buSzPct val="75000"/>
            </a:pPr>
            <a:r>
              <a:rPr lang="en-US" sz="2000" dirty="0" smtClean="0">
                <a:latin typeface="+mn-lt"/>
                <a:cs typeface="+mn-cs"/>
              </a:rPr>
              <a:t>ISO/IEC 20000 is the international standard for IT service management, which was developed based upon ITIL processes. </a:t>
            </a:r>
          </a:p>
          <a:p>
            <a:pPr marL="223838" lvl="0" indent="-223838" eaLnBrk="0" hangingPunct="0">
              <a:lnSpc>
                <a:spcPct val="90000"/>
              </a:lnSpc>
              <a:spcBef>
                <a:spcPct val="25000"/>
              </a:spcBef>
              <a:buClr>
                <a:schemeClr val="tx2"/>
              </a:buClr>
              <a:buSzPct val="75000"/>
            </a:pPr>
            <a:endParaRPr lang="en-US" sz="1000" dirty="0" smtClean="0">
              <a:latin typeface="+mn-lt"/>
              <a:cs typeface="+mn-cs"/>
            </a:endParaRPr>
          </a:p>
          <a:p>
            <a:pPr marL="223838" lvl="0" indent="-223838" eaLnBrk="0" hangingPunct="0">
              <a:lnSpc>
                <a:spcPct val="90000"/>
              </a:lnSpc>
              <a:spcBef>
                <a:spcPct val="25000"/>
              </a:spcBef>
              <a:buClr>
                <a:schemeClr val="tx2"/>
              </a:buClr>
              <a:buSzPct val="75000"/>
            </a:pPr>
            <a:r>
              <a:rPr lang="en-US" sz="2000" dirty="0" smtClean="0">
                <a:latin typeface="+mn-lt"/>
                <a:cs typeface="+mn-cs"/>
              </a:rPr>
              <a:t>Adopting ITIL practices can help organizations achieve the ISO/IEC 20000 standard and provide evidence that they are practicing good IT service management. </a:t>
            </a:r>
          </a:p>
          <a:p>
            <a:pPr marL="223838" lvl="0" indent="-223838" eaLnBrk="0" hangingPunct="0">
              <a:lnSpc>
                <a:spcPct val="90000"/>
              </a:lnSpc>
              <a:spcBef>
                <a:spcPct val="25000"/>
              </a:spcBef>
              <a:buClr>
                <a:schemeClr val="tx2"/>
              </a:buClr>
              <a:buSzPct val="75000"/>
            </a:pPr>
            <a:endParaRPr lang="en-US" sz="1000" dirty="0" smtClean="0">
              <a:latin typeface="+mn-lt"/>
              <a:cs typeface="+mn-cs"/>
            </a:endParaRPr>
          </a:p>
          <a:p>
            <a:pPr marL="223838" lvl="0" indent="-223838" eaLnBrk="0" hangingPunct="0">
              <a:lnSpc>
                <a:spcPct val="90000"/>
              </a:lnSpc>
              <a:spcBef>
                <a:spcPct val="25000"/>
              </a:spcBef>
              <a:buClr>
                <a:schemeClr val="tx2"/>
              </a:buClr>
              <a:buSzPct val="75000"/>
            </a:pPr>
            <a:r>
              <a:rPr lang="en-US" sz="2000" dirty="0" smtClean="0">
                <a:latin typeface="+mn-lt"/>
                <a:cs typeface="+mn-cs"/>
              </a:rPr>
              <a:t>ITIL also aligns with other ISO standards such as ISO/IEC 27002, the international standard for information security </a:t>
            </a:r>
          </a:p>
        </p:txBody>
      </p:sp>
      <p:sp>
        <p:nvSpPr>
          <p:cNvPr id="6" name="TextBox 5"/>
          <p:cNvSpPr txBox="1"/>
          <p:nvPr/>
        </p:nvSpPr>
        <p:spPr>
          <a:xfrm>
            <a:off x="6199464" y="6434356"/>
            <a:ext cx="2315362" cy="246221"/>
          </a:xfrm>
          <a:prstGeom prst="rect">
            <a:avLst/>
          </a:prstGeom>
          <a:noFill/>
        </p:spPr>
        <p:txBody>
          <a:bodyPr wrap="square" rtlCol="0">
            <a:spAutoFit/>
          </a:bodyPr>
          <a:lstStyle/>
          <a:p>
            <a:r>
              <a:rPr lang="en-US" sz="1000" b="1" dirty="0" smtClean="0"/>
              <a:t>Source:  </a:t>
            </a:r>
            <a:r>
              <a:rPr lang="en-US" sz="1000" dirty="0" smtClean="0"/>
              <a:t>Wikipedia</a:t>
            </a:r>
            <a:endParaRPr lang="en-US" sz="1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56</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 ITILV3 , COBIT &amp; ISO27002 relationship Mapping</a:t>
            </a:r>
          </a:p>
        </p:txBody>
      </p:sp>
      <p:pic>
        <p:nvPicPr>
          <p:cNvPr id="53250" name="Picture 2"/>
          <p:cNvPicPr>
            <a:picLocks noChangeAspect="1" noChangeArrowheads="1"/>
          </p:cNvPicPr>
          <p:nvPr/>
        </p:nvPicPr>
        <p:blipFill>
          <a:blip r:embed="rId3" cstate="print"/>
          <a:srcRect/>
          <a:stretch>
            <a:fillRect/>
          </a:stretch>
        </p:blipFill>
        <p:spPr bwMode="auto">
          <a:xfrm>
            <a:off x="1028045" y="2036340"/>
            <a:ext cx="6884987" cy="2533650"/>
          </a:xfrm>
          <a:prstGeom prst="rect">
            <a:avLst/>
          </a:prstGeom>
          <a:noFill/>
          <a:ln w="9525">
            <a:noFill/>
            <a:miter lim="800000"/>
            <a:headEnd/>
            <a:tailEnd/>
          </a:ln>
        </p:spPr>
      </p:pic>
      <p:graphicFrame>
        <p:nvGraphicFramePr>
          <p:cNvPr id="9" name="Object 8"/>
          <p:cNvGraphicFramePr>
            <a:graphicFrameLocks noChangeAspect="1"/>
          </p:cNvGraphicFramePr>
          <p:nvPr>
            <p:extLst>
              <p:ext uri="{D42A27DB-BD31-4B8C-83A1-F6EECF244321}">
                <p14:modId xmlns:p14="http://schemas.microsoft.com/office/powerpoint/2010/main" val="2028113384"/>
              </p:ext>
            </p:extLst>
          </p:nvPr>
        </p:nvGraphicFramePr>
        <p:xfrm>
          <a:off x="3972187" y="4799945"/>
          <a:ext cx="914400" cy="714375"/>
        </p:xfrm>
        <a:graphic>
          <a:graphicData uri="http://schemas.openxmlformats.org/presentationml/2006/ole">
            <mc:AlternateContent xmlns:mc="http://schemas.openxmlformats.org/markup-compatibility/2006">
              <mc:Choice xmlns:v="urn:schemas-microsoft-com:vml" Requires="v">
                <p:oleObj spid="_x0000_s53254" name="Acrobat Document" showAsIcon="1" r:id="rId4" imgW="914400" imgH="714240" progId="AcroExch.Document.11">
                  <p:embed/>
                </p:oleObj>
              </mc:Choice>
              <mc:Fallback>
                <p:oleObj name="Acrobat Document" showAsIcon="1" r:id="rId4" imgW="914400" imgH="714240" progId="AcroExch.Document.11">
                  <p:embed/>
                  <p:pic>
                    <p:nvPicPr>
                      <p:cNvPr id="0" name="Picture 3"/>
                      <p:cNvPicPr>
                        <a:picLocks noChangeAspect="1" noChangeArrowheads="1"/>
                      </p:cNvPicPr>
                      <p:nvPr/>
                    </p:nvPicPr>
                    <p:blipFill>
                      <a:blip r:embed="rId5"/>
                      <a:srcRect/>
                      <a:stretch>
                        <a:fillRect/>
                      </a:stretch>
                    </p:blipFill>
                    <p:spPr bwMode="auto">
                      <a:xfrm>
                        <a:off x="3972187" y="4799945"/>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182686" y="6300132"/>
            <a:ext cx="2315362" cy="246221"/>
          </a:xfrm>
          <a:prstGeom prst="rect">
            <a:avLst/>
          </a:prstGeom>
          <a:noFill/>
        </p:spPr>
        <p:txBody>
          <a:bodyPr wrap="square" rtlCol="0">
            <a:spAutoFit/>
          </a:bodyPr>
          <a:lstStyle/>
          <a:p>
            <a:r>
              <a:rPr lang="en-US" sz="1000" b="1" dirty="0" smtClean="0"/>
              <a:t>Source:  </a:t>
            </a:r>
            <a:r>
              <a:rPr lang="en-US" sz="1000" dirty="0" smtClean="0"/>
              <a:t>IT Governance Institute</a:t>
            </a:r>
            <a:endParaRPr lang="en-US" sz="1000" dirty="0"/>
          </a:p>
        </p:txBody>
      </p:sp>
      <p:pic>
        <p:nvPicPr>
          <p:cNvPr id="53252" name="Picture 4"/>
          <p:cNvPicPr>
            <a:picLocks noChangeAspect="1" noChangeArrowheads="1"/>
          </p:cNvPicPr>
          <p:nvPr/>
        </p:nvPicPr>
        <p:blipFill>
          <a:blip r:embed="rId6" cstate="print"/>
          <a:srcRect/>
          <a:stretch>
            <a:fillRect/>
          </a:stretch>
        </p:blipFill>
        <p:spPr bwMode="auto">
          <a:xfrm>
            <a:off x="6960127" y="163281"/>
            <a:ext cx="1910968" cy="85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57</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 ITIL &amp; e-SCM relationships</a:t>
            </a:r>
          </a:p>
        </p:txBody>
      </p:sp>
      <p:sp>
        <p:nvSpPr>
          <p:cNvPr id="22534" name="Rectangle 3"/>
          <p:cNvSpPr>
            <a:spLocks noGrp="1" noChangeArrowheads="1"/>
          </p:cNvSpPr>
          <p:nvPr>
            <p:ph type="body" idx="1"/>
          </p:nvPr>
        </p:nvSpPr>
        <p:spPr>
          <a:xfrm>
            <a:off x="306388" y="1258796"/>
            <a:ext cx="4290779" cy="4416356"/>
          </a:xfrm>
        </p:spPr>
        <p:txBody>
          <a:bodyPr/>
          <a:lstStyle/>
          <a:p>
            <a:pPr indent="0">
              <a:lnSpc>
                <a:spcPct val="100000"/>
              </a:lnSpc>
              <a:buNone/>
            </a:pPr>
            <a:r>
              <a:rPr lang="en-US" sz="1600" dirty="0" smtClean="0"/>
              <a:t>IT-enabled sourcing, or </a:t>
            </a:r>
            <a:r>
              <a:rPr lang="en-US" sz="1600" dirty="0" err="1" smtClean="0"/>
              <a:t>eSourcing</a:t>
            </a:r>
            <a:r>
              <a:rPr lang="en-US" sz="1600" dirty="0" smtClean="0"/>
              <a:t>, uses information technology as a key component of service delivery, or as an enabler for delivering services. Often provided remotely </a:t>
            </a:r>
            <a:r>
              <a:rPr lang="en-US" sz="1600" dirty="0" err="1" smtClean="0"/>
              <a:t>eSourcing</a:t>
            </a:r>
            <a:r>
              <a:rPr lang="en-US" sz="1600" dirty="0" smtClean="0"/>
              <a:t> services range from routine and non-critical tasks that are resource intensive and operational in nature to strategic processes that directly impact revenues.</a:t>
            </a:r>
          </a:p>
        </p:txBody>
      </p:sp>
      <p:pic>
        <p:nvPicPr>
          <p:cNvPr id="57346" name="Picture 2"/>
          <p:cNvPicPr>
            <a:picLocks noChangeAspect="1" noChangeArrowheads="1"/>
          </p:cNvPicPr>
          <p:nvPr/>
        </p:nvPicPr>
        <p:blipFill>
          <a:blip r:embed="rId2" cstate="print"/>
          <a:srcRect/>
          <a:stretch>
            <a:fillRect/>
          </a:stretch>
        </p:blipFill>
        <p:spPr bwMode="auto">
          <a:xfrm>
            <a:off x="962146" y="3457897"/>
            <a:ext cx="2695453" cy="3004094"/>
          </a:xfrm>
          <a:prstGeom prst="rect">
            <a:avLst/>
          </a:prstGeom>
          <a:noFill/>
          <a:ln w="9525">
            <a:noFill/>
            <a:miter lim="800000"/>
            <a:headEnd/>
            <a:tailEnd/>
          </a:ln>
        </p:spPr>
      </p:pic>
      <p:sp>
        <p:nvSpPr>
          <p:cNvPr id="6" name="TextBox 5"/>
          <p:cNvSpPr txBox="1"/>
          <p:nvPr/>
        </p:nvSpPr>
        <p:spPr>
          <a:xfrm>
            <a:off x="6182686" y="6300132"/>
            <a:ext cx="2315362" cy="246221"/>
          </a:xfrm>
          <a:prstGeom prst="rect">
            <a:avLst/>
          </a:prstGeom>
          <a:noFill/>
        </p:spPr>
        <p:txBody>
          <a:bodyPr wrap="square" rtlCol="0">
            <a:spAutoFit/>
          </a:bodyPr>
          <a:lstStyle/>
          <a:p>
            <a:r>
              <a:rPr lang="en-US" sz="1000" b="1" dirty="0" smtClean="0"/>
              <a:t>Source:  </a:t>
            </a:r>
            <a:r>
              <a:rPr lang="en-US" sz="1000" dirty="0" smtClean="0"/>
              <a:t>www.itsqc.org</a:t>
            </a:r>
            <a:endParaRPr lang="en-US" sz="1000" dirty="0"/>
          </a:p>
        </p:txBody>
      </p:sp>
      <p:pic>
        <p:nvPicPr>
          <p:cNvPr id="78850" name="Picture 2"/>
          <p:cNvPicPr>
            <a:picLocks noChangeAspect="1" noChangeArrowheads="1"/>
          </p:cNvPicPr>
          <p:nvPr/>
        </p:nvPicPr>
        <p:blipFill>
          <a:blip r:embed="rId3" cstate="print"/>
          <a:srcRect/>
          <a:stretch>
            <a:fillRect/>
          </a:stretch>
        </p:blipFill>
        <p:spPr bwMode="auto">
          <a:xfrm>
            <a:off x="7063530" y="199283"/>
            <a:ext cx="1816873" cy="1054739"/>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4609782" y="1941116"/>
            <a:ext cx="4282547" cy="3553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dirty="0" smtClean="0">
                <a:latin typeface="Arial" pitchFamily="34" charset="0"/>
              </a:rPr>
              <a:t>Slide </a:t>
            </a:r>
            <a:fld id="{AF154C1D-DCEF-4F36-BCAB-2810BC2E6CC6}" type="slidenum">
              <a:rPr lang="en-US" smtClean="0">
                <a:latin typeface="Arial" pitchFamily="34" charset="0"/>
              </a:rPr>
              <a:pPr/>
              <a:t>58</a:t>
            </a:fld>
            <a:endParaRPr lang="en-US" dirty="0"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What is COSO?</a:t>
            </a:r>
          </a:p>
        </p:txBody>
      </p:sp>
      <p:sp>
        <p:nvSpPr>
          <p:cNvPr id="22534" name="Rectangle 3"/>
          <p:cNvSpPr>
            <a:spLocks noGrp="1" noChangeArrowheads="1"/>
          </p:cNvSpPr>
          <p:nvPr>
            <p:ph type="body" idx="1"/>
          </p:nvPr>
        </p:nvSpPr>
        <p:spPr>
          <a:xfrm>
            <a:off x="306388" y="1527244"/>
            <a:ext cx="8532812" cy="4416356"/>
          </a:xfrm>
        </p:spPr>
        <p:txBody>
          <a:bodyPr/>
          <a:lstStyle/>
          <a:p>
            <a:pPr>
              <a:buNone/>
            </a:pPr>
            <a:r>
              <a:rPr lang="en-US" sz="1800" b="1" dirty="0" smtClean="0"/>
              <a:t>Committee of Sponsoring Organizations (COSO)</a:t>
            </a:r>
          </a:p>
          <a:p>
            <a:pPr lvl="1"/>
            <a:r>
              <a:rPr lang="en-US" sz="1800" dirty="0" smtClean="0"/>
              <a:t>Formed in 1985</a:t>
            </a:r>
          </a:p>
          <a:p>
            <a:pPr lvl="1"/>
            <a:r>
              <a:rPr lang="en-US" sz="1800" dirty="0" smtClean="0"/>
              <a:t>Result of the National Commission on Fraudulent Financial Reporting</a:t>
            </a:r>
          </a:p>
          <a:p>
            <a:pPr lvl="1"/>
            <a:r>
              <a:rPr lang="en-US" sz="1800" dirty="0" smtClean="0"/>
              <a:t>Practices for public companies to prevent false reporting</a:t>
            </a:r>
          </a:p>
          <a:p>
            <a:pPr>
              <a:buNone/>
            </a:pPr>
            <a:r>
              <a:rPr lang="en-US" sz="1800" b="1" dirty="0" smtClean="0"/>
              <a:t>The COSO framework is a set of internal control components with the following goals:</a:t>
            </a:r>
          </a:p>
          <a:p>
            <a:pPr lvl="1"/>
            <a:r>
              <a:rPr lang="en-US" sz="1800" dirty="0" smtClean="0"/>
              <a:t>Effectiveness and efficiency of operations</a:t>
            </a:r>
          </a:p>
          <a:p>
            <a:pPr lvl="1"/>
            <a:r>
              <a:rPr lang="en-US" sz="1800" dirty="0" smtClean="0"/>
              <a:t>Reliability of financial reporting</a:t>
            </a:r>
          </a:p>
          <a:p>
            <a:pPr lvl="1"/>
            <a:r>
              <a:rPr lang="en-US" sz="1800" dirty="0" smtClean="0"/>
              <a:t>Compliance with applicable laws and regulations</a:t>
            </a:r>
          </a:p>
          <a:p>
            <a:pPr>
              <a:buNone/>
            </a:pPr>
            <a:r>
              <a:rPr lang="en-US" sz="1800" b="1" dirty="0" smtClean="0"/>
              <a:t>Control framework components:</a:t>
            </a:r>
          </a:p>
          <a:p>
            <a:pPr lvl="1"/>
            <a:r>
              <a:rPr lang="fr-FR" sz="1800" dirty="0" smtClean="0"/>
              <a:t>Control environnent – discipline and structure</a:t>
            </a:r>
          </a:p>
          <a:p>
            <a:pPr lvl="1"/>
            <a:r>
              <a:rPr lang="en-US" sz="1800" dirty="0" smtClean="0"/>
              <a:t>Risk assessment – economic, industry, operational</a:t>
            </a:r>
          </a:p>
          <a:p>
            <a:pPr lvl="1"/>
            <a:r>
              <a:rPr lang="en-US" sz="1800" dirty="0" smtClean="0"/>
              <a:t>Control Activities – approval, reconciliation, separation of duties</a:t>
            </a:r>
          </a:p>
          <a:p>
            <a:pPr lvl="1"/>
            <a:r>
              <a:rPr lang="en-US" sz="1800" dirty="0" smtClean="0"/>
              <a:t>Information and communication</a:t>
            </a:r>
          </a:p>
          <a:p>
            <a:pPr lvl="1"/>
            <a:r>
              <a:rPr lang="en-US" sz="1800" dirty="0" smtClean="0"/>
              <a:t>Monitoring</a:t>
            </a:r>
          </a:p>
        </p:txBody>
      </p:sp>
      <p:sp>
        <p:nvSpPr>
          <p:cNvPr id="5" name="TextBox 4"/>
          <p:cNvSpPr txBox="1"/>
          <p:nvPr/>
        </p:nvSpPr>
        <p:spPr>
          <a:xfrm>
            <a:off x="6182685" y="6300132"/>
            <a:ext cx="2550253" cy="246221"/>
          </a:xfrm>
          <a:prstGeom prst="rect">
            <a:avLst/>
          </a:prstGeom>
          <a:noFill/>
        </p:spPr>
        <p:txBody>
          <a:bodyPr wrap="square" rtlCol="0">
            <a:spAutoFit/>
          </a:bodyPr>
          <a:lstStyle/>
          <a:p>
            <a:r>
              <a:rPr lang="en-US" sz="1000" b="1" dirty="0" smtClean="0"/>
              <a:t>Source:  </a:t>
            </a:r>
            <a:r>
              <a:rPr lang="en-US" sz="1000" dirty="0" smtClean="0"/>
              <a:t>2010 Fusion Conference Slides</a:t>
            </a:r>
            <a:endParaRPr lang="en-US" sz="1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7" descr="HG.jpg"/>
          <p:cNvPicPr>
            <a:picLocks noChangeAspect="1"/>
          </p:cNvPicPr>
          <p:nvPr/>
        </p:nvPicPr>
        <p:blipFill>
          <a:blip r:embed="rId3" cstate="print"/>
          <a:srcRect t="14746" b="7164"/>
          <a:stretch>
            <a:fillRect/>
          </a:stretch>
        </p:blipFill>
        <p:spPr bwMode="auto">
          <a:xfrm>
            <a:off x="304800" y="1443955"/>
            <a:ext cx="8534400" cy="4464050"/>
          </a:xfrm>
          <a:prstGeom prst="rect">
            <a:avLst/>
          </a:prstGeom>
          <a:noFill/>
          <a:ln w="9525">
            <a:noFill/>
            <a:miter lim="800000"/>
            <a:headEnd/>
            <a:tailEnd/>
          </a:ln>
        </p:spPr>
      </p:pic>
      <p:sp>
        <p:nvSpPr>
          <p:cNvPr id="7" name="Rechteck 5"/>
          <p:cNvSpPr>
            <a:spLocks noChangeArrowheads="1"/>
          </p:cNvSpPr>
          <p:nvPr/>
        </p:nvSpPr>
        <p:spPr bwMode="gray">
          <a:xfrm>
            <a:off x="3162650" y="4093828"/>
            <a:ext cx="2743200" cy="805343"/>
          </a:xfrm>
          <a:prstGeom prst="rect">
            <a:avLst/>
          </a:prstGeom>
          <a:solidFill>
            <a:srgbClr val="FFFFFF">
              <a:alpha val="79999"/>
            </a:srgbClr>
          </a:solidFill>
          <a:ln w="9525">
            <a:solidFill>
              <a:schemeClr val="bg1"/>
            </a:solidFill>
            <a:miter lim="800000"/>
            <a:headEnd/>
            <a:tailEnd/>
          </a:ln>
        </p:spPr>
        <p:txBody>
          <a:bodyPr wrap="none" lIns="0" tIns="36000" rIns="0" bIns="36000" anchor="ctr"/>
          <a:lstStyle/>
          <a:p>
            <a:endParaRPr lang="en-US" sz="1400">
              <a:solidFill>
                <a:srgbClr val="999999"/>
              </a:solidFill>
              <a:latin typeface="Tele-GroteskFet" pitchFamily="2" charset="0"/>
            </a:endParaRPr>
          </a:p>
        </p:txBody>
      </p:sp>
      <p:sp>
        <p:nvSpPr>
          <p:cNvPr id="6" name="Text Box 2"/>
          <p:cNvSpPr txBox="1">
            <a:spLocks noChangeArrowheads="1"/>
          </p:cNvSpPr>
          <p:nvPr/>
        </p:nvSpPr>
        <p:spPr bwMode="auto">
          <a:xfrm>
            <a:off x="318782" y="4253219"/>
            <a:ext cx="8429931" cy="1099164"/>
          </a:xfrm>
          <a:prstGeom prst="rect">
            <a:avLst/>
          </a:prstGeom>
          <a:noFill/>
          <a:ln w="12700" algn="ctr">
            <a:noFill/>
            <a:miter lim="800000"/>
            <a:headEnd/>
            <a:tailEnd/>
          </a:ln>
        </p:spPr>
        <p:txBody>
          <a:bodyPr lIns="0" tIns="0" rIns="0" bIns="0"/>
          <a:lstStyle/>
          <a:p>
            <a:pPr algn="ctr"/>
            <a:r>
              <a:rPr lang="en-US" sz="3200" dirty="0" smtClean="0">
                <a:solidFill>
                  <a:srgbClr val="D80074"/>
                </a:solidFill>
              </a:rPr>
              <a:t>Questions?</a:t>
            </a:r>
            <a:endParaRPr lang="en-US" sz="3200" dirty="0">
              <a:solidFill>
                <a:srgbClr val="D80074"/>
              </a:solidFill>
            </a:endParaRPr>
          </a:p>
        </p:txBody>
      </p:sp>
      <p:sp>
        <p:nvSpPr>
          <p:cNvPr id="9" name="Foliennummernplatzhalter 3"/>
          <p:cNvSpPr>
            <a:spLocks noGrp="1"/>
          </p:cNvSpPr>
          <p:nvPr>
            <p:ph type="sldNum" sz="quarter" idx="10"/>
          </p:nvPr>
        </p:nvSpPr>
        <p:spPr>
          <a:xfrm>
            <a:off x="304800" y="6629400"/>
            <a:ext cx="1447800" cy="152400"/>
          </a:xfrm>
          <a:noFill/>
        </p:spPr>
        <p:txBody>
          <a:bodyPr/>
          <a:lstStyle/>
          <a:p>
            <a:r>
              <a:rPr lang="en-US" dirty="0" smtClean="0">
                <a:latin typeface="Arial" pitchFamily="34" charset="0"/>
              </a:rPr>
              <a:t>Slide </a:t>
            </a:r>
            <a:fld id="{AF154C1D-DCEF-4F36-BCAB-2810BC2E6CC6}" type="slidenum">
              <a:rPr lang="en-US" smtClean="0">
                <a:latin typeface="Arial" pitchFamily="34" charset="0"/>
              </a:rPr>
              <a:pPr/>
              <a:t>59</a:t>
            </a:fld>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6</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T-Systems Overview</a:t>
            </a:r>
          </a:p>
        </p:txBody>
      </p:sp>
      <p:sp>
        <p:nvSpPr>
          <p:cNvPr id="22534" name="Rectangle 3"/>
          <p:cNvSpPr>
            <a:spLocks noGrp="1" noChangeArrowheads="1"/>
          </p:cNvSpPr>
          <p:nvPr>
            <p:ph type="body" idx="1"/>
          </p:nvPr>
        </p:nvSpPr>
        <p:spPr>
          <a:xfrm>
            <a:off x="306388" y="1527244"/>
            <a:ext cx="8532812" cy="4416356"/>
          </a:xfrm>
        </p:spPr>
        <p:txBody>
          <a:bodyPr/>
          <a:lstStyle/>
          <a:p>
            <a:pPr>
              <a:buFontTx/>
              <a:buChar char="-"/>
            </a:pPr>
            <a:r>
              <a:rPr lang="en-US" dirty="0" smtClean="0"/>
              <a:t>IT Services Division of Deutsche Telekom</a:t>
            </a:r>
          </a:p>
          <a:p>
            <a:pPr>
              <a:buFontTx/>
              <a:buChar char="-"/>
            </a:pPr>
            <a:r>
              <a:rPr lang="en-US" dirty="0" smtClean="0"/>
              <a:t>Sister Company to T-Mobile</a:t>
            </a:r>
          </a:p>
          <a:p>
            <a:pPr>
              <a:buFontTx/>
              <a:buChar char="-"/>
            </a:pPr>
            <a:r>
              <a:rPr lang="en-US" dirty="0" smtClean="0"/>
              <a:t>Offices in 28 countries</a:t>
            </a:r>
          </a:p>
          <a:p>
            <a:pPr>
              <a:buFontTx/>
              <a:buChar char="-"/>
            </a:pPr>
            <a:r>
              <a:rPr lang="en-US" dirty="0" smtClean="0"/>
              <a:t>Over 51,000 T-Systems employees</a:t>
            </a:r>
          </a:p>
          <a:p>
            <a:pPr>
              <a:buFontTx/>
              <a:buChar char="-"/>
            </a:pPr>
            <a:r>
              <a:rPr lang="en-US" dirty="0" smtClean="0"/>
              <a:t>Over 130 Datacenters managed</a:t>
            </a:r>
          </a:p>
          <a:p>
            <a:pPr>
              <a:buFontTx/>
              <a:buChar char="-"/>
            </a:pPr>
            <a:r>
              <a:rPr lang="en-US" dirty="0" smtClean="0"/>
              <a:t>Over 300,000 KM of Optical Network Cable managed</a:t>
            </a:r>
          </a:p>
          <a:p>
            <a:pPr>
              <a:buFontTx/>
              <a:buChar char="-"/>
            </a:pPr>
            <a:r>
              <a:rPr lang="en-US" dirty="0" smtClean="0"/>
              <a:t>10+ Billion Euro Total Revenue in 2012</a:t>
            </a:r>
          </a:p>
          <a:p>
            <a:pPr>
              <a:buFontTx/>
              <a:buChar char="-"/>
            </a:pPr>
            <a:r>
              <a:rPr lang="en-US" dirty="0" smtClean="0"/>
              <a:t>Manage over 1.2 Million SAP Users.</a:t>
            </a:r>
          </a:p>
          <a:p>
            <a:pPr>
              <a:buFontTx/>
              <a:buChar char="-"/>
            </a:pPr>
            <a:r>
              <a:rPr lang="en-US" dirty="0" smtClean="0"/>
              <a:t>Comprehensive Portfolio of Private Cloud Services</a:t>
            </a:r>
          </a:p>
          <a:p>
            <a:pPr>
              <a:buFontTx/>
              <a:buChar char="-"/>
            </a:pPr>
            <a:r>
              <a:rPr lang="en-US" dirty="0" smtClean="0"/>
              <a:t>Key Customers:   Shell Oil, BP, DHL, Daimler, VW, Heineken, ALDI, T-Mobile</a:t>
            </a:r>
          </a:p>
          <a:p>
            <a:pPr>
              <a:buFontTx/>
              <a:buChar char="-"/>
            </a:pPr>
            <a:endParaRPr lang="en-US" dirty="0" smtClean="0"/>
          </a:p>
        </p:txBody>
      </p:sp>
      <p:pic>
        <p:nvPicPr>
          <p:cNvPr id="5" name="Picture 7" descr="TSY_PPT_Label_neu"/>
          <p:cNvPicPr preferRelativeResize="0">
            <a:picLocks noChangeAspect="1" noChangeArrowheads="1"/>
          </p:cNvPicPr>
          <p:nvPr/>
        </p:nvPicPr>
        <p:blipFill>
          <a:blip r:embed="rId2" cstate="print"/>
          <a:srcRect r="84" b="1210"/>
          <a:stretch>
            <a:fillRect/>
          </a:stretch>
        </p:blipFill>
        <p:spPr bwMode="gray">
          <a:xfrm>
            <a:off x="304800" y="5954713"/>
            <a:ext cx="852487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7</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IT Service Management Definitions</a:t>
            </a:r>
          </a:p>
        </p:txBody>
      </p:sp>
      <p:sp>
        <p:nvSpPr>
          <p:cNvPr id="22534" name="Rectangle 3"/>
          <p:cNvSpPr>
            <a:spLocks noGrp="1" noChangeArrowheads="1"/>
          </p:cNvSpPr>
          <p:nvPr>
            <p:ph type="body" idx="1"/>
          </p:nvPr>
        </p:nvSpPr>
        <p:spPr>
          <a:xfrm>
            <a:off x="306388" y="1527244"/>
            <a:ext cx="8532812" cy="4416356"/>
          </a:xfrm>
        </p:spPr>
        <p:txBody>
          <a:bodyPr/>
          <a:lstStyle/>
          <a:p>
            <a:pPr>
              <a:buFontTx/>
              <a:buChar char="-"/>
            </a:pPr>
            <a:r>
              <a:rPr lang="en-US" dirty="0" smtClean="0"/>
              <a:t>A </a:t>
            </a:r>
            <a:r>
              <a:rPr lang="en-US" b="1" dirty="0" smtClean="0">
                <a:solidFill>
                  <a:srgbClr val="D80074"/>
                </a:solidFill>
              </a:rPr>
              <a:t>service</a:t>
            </a:r>
            <a:r>
              <a:rPr lang="en-US" dirty="0" smtClean="0"/>
              <a:t> is a means of delivering value to customers by facilitating outcomes customers want to achieve without the ownership of specific costs and risks.</a:t>
            </a:r>
          </a:p>
          <a:p>
            <a:pPr>
              <a:buNone/>
            </a:pPr>
            <a:endParaRPr lang="en-US" dirty="0" smtClean="0"/>
          </a:p>
          <a:p>
            <a:pPr>
              <a:buFontTx/>
              <a:buChar char="-"/>
            </a:pPr>
            <a:r>
              <a:rPr lang="en-US" b="1" dirty="0" smtClean="0">
                <a:solidFill>
                  <a:srgbClr val="D80074"/>
                </a:solidFill>
              </a:rPr>
              <a:t>IT Service Management  -  </a:t>
            </a:r>
            <a:r>
              <a:rPr lang="en-US" dirty="0" smtClean="0"/>
              <a:t>The professional practice of planning, designing, developing, delivering and optimizing IT services that are both fit for purpose and fit for use, thereby providing best value and return on investment for the organization that uses them.</a:t>
            </a:r>
          </a:p>
          <a:p>
            <a:pPr>
              <a:buFontTx/>
              <a:buChar char="-"/>
            </a:pPr>
            <a:endParaRPr lang="en-US" dirty="0" smtClean="0"/>
          </a:p>
          <a:p>
            <a:pPr>
              <a:buFontTx/>
              <a:buChar char="-"/>
            </a:pPr>
            <a:r>
              <a:rPr lang="en-US" b="1" dirty="0" err="1" smtClean="0">
                <a:solidFill>
                  <a:srgbClr val="D80074"/>
                </a:solidFill>
              </a:rPr>
              <a:t>ITsmf</a:t>
            </a:r>
            <a:r>
              <a:rPr lang="en-US" b="1" dirty="0" smtClean="0">
                <a:solidFill>
                  <a:srgbClr val="D80074"/>
                </a:solidFill>
              </a:rPr>
              <a:t> USA  </a:t>
            </a:r>
            <a:r>
              <a:rPr lang="en-US" dirty="0" smtClean="0"/>
              <a:t>is a non-profit association </a:t>
            </a:r>
            <a:r>
              <a:rPr lang="en-US" b="1" dirty="0" smtClean="0"/>
              <a:t>dedicated to building a community of professionals </a:t>
            </a:r>
            <a:r>
              <a:rPr lang="en-US" dirty="0" smtClean="0"/>
              <a:t>for the purpose of networking, knowledge sharing, and education to advance the service management profession and strengthen our members.</a:t>
            </a:r>
          </a:p>
          <a:p>
            <a:pPr>
              <a:buFontTx/>
              <a:buChar char="-"/>
            </a:pPr>
            <a:endParaRPr lang="en-US" dirty="0" smtClean="0"/>
          </a:p>
        </p:txBody>
      </p:sp>
      <p:sp>
        <p:nvSpPr>
          <p:cNvPr id="5" name="TextBox 4"/>
          <p:cNvSpPr txBox="1"/>
          <p:nvPr/>
        </p:nvSpPr>
        <p:spPr>
          <a:xfrm>
            <a:off x="5134062" y="6300132"/>
            <a:ext cx="3791824" cy="246221"/>
          </a:xfrm>
          <a:prstGeom prst="rect">
            <a:avLst/>
          </a:prstGeom>
          <a:noFill/>
        </p:spPr>
        <p:txBody>
          <a:bodyPr wrap="square" rtlCol="0">
            <a:spAutoFit/>
          </a:bodyPr>
          <a:lstStyle/>
          <a:p>
            <a:r>
              <a:rPr lang="en-US" sz="1000" b="1" dirty="0" smtClean="0"/>
              <a:t>Source:  </a:t>
            </a:r>
            <a:r>
              <a:rPr lang="en-US" sz="1000" dirty="0" smtClean="0"/>
              <a:t>2011 English Glossary V1.0 &amp; www.itsmfusa.org</a:t>
            </a:r>
            <a:endParaRPr lang="en-US" sz="1000" dirty="0"/>
          </a:p>
        </p:txBody>
      </p:sp>
      <p:graphicFrame>
        <p:nvGraphicFramePr>
          <p:cNvPr id="6" name="Object 5"/>
          <p:cNvGraphicFramePr>
            <a:graphicFrameLocks noChangeAspect="1"/>
          </p:cNvGraphicFramePr>
          <p:nvPr>
            <p:extLst>
              <p:ext uri="{D42A27DB-BD31-4B8C-83A1-F6EECF244321}">
                <p14:modId xmlns:p14="http://schemas.microsoft.com/office/powerpoint/2010/main" val="424619177"/>
              </p:ext>
            </p:extLst>
          </p:nvPr>
        </p:nvGraphicFramePr>
        <p:xfrm>
          <a:off x="4273364" y="5224673"/>
          <a:ext cx="914400" cy="714375"/>
        </p:xfrm>
        <a:graphic>
          <a:graphicData uri="http://schemas.openxmlformats.org/presentationml/2006/ole">
            <mc:AlternateContent xmlns:mc="http://schemas.openxmlformats.org/markup-compatibility/2006">
              <mc:Choice xmlns:v="urn:schemas-microsoft-com:vml" Requires="v">
                <p:oleObj spid="_x0000_s36868" name="Acrobat Document" showAsIcon="1" r:id="rId3" imgW="914400" imgH="714240" progId="AcroExch.Document.7">
                  <p:embed/>
                </p:oleObj>
              </mc:Choice>
              <mc:Fallback>
                <p:oleObj name="Acrobat Document" showAsIcon="1" r:id="rId3" imgW="914400" imgH="71424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364" y="5224673"/>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662175" y="5875644"/>
            <a:ext cx="2330742" cy="246221"/>
          </a:xfrm>
          <a:prstGeom prst="rect">
            <a:avLst/>
          </a:prstGeom>
          <a:noFill/>
        </p:spPr>
        <p:txBody>
          <a:bodyPr wrap="square" rtlCol="0">
            <a:spAutoFit/>
          </a:bodyPr>
          <a:lstStyle/>
          <a:p>
            <a:r>
              <a:rPr lang="en-US" sz="1000" b="1" dirty="0" err="1" smtClean="0"/>
              <a:t>Itsmf</a:t>
            </a:r>
            <a:r>
              <a:rPr lang="en-US" sz="1000" b="1" dirty="0" smtClean="0"/>
              <a:t> USA Membership Brochure</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8</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Good Datacenter Mgmt vs. Bad Datacenter Mgmt</a:t>
            </a:r>
          </a:p>
        </p:txBody>
      </p:sp>
      <p:sp>
        <p:nvSpPr>
          <p:cNvPr id="22534" name="Rectangle 3"/>
          <p:cNvSpPr>
            <a:spLocks noGrp="1" noChangeArrowheads="1"/>
          </p:cNvSpPr>
          <p:nvPr>
            <p:ph type="body" idx="1"/>
          </p:nvPr>
        </p:nvSpPr>
        <p:spPr>
          <a:xfrm>
            <a:off x="306388" y="4118994"/>
            <a:ext cx="8532812" cy="2168553"/>
          </a:xfrm>
        </p:spPr>
        <p:txBody>
          <a:bodyPr/>
          <a:lstStyle/>
          <a:p>
            <a:pPr>
              <a:buFontTx/>
              <a:buChar char="-"/>
            </a:pPr>
            <a:r>
              <a:rPr lang="en-US" dirty="0" smtClean="0"/>
              <a:t>When you look at a datacenter it is pretty easy determine whether you are looking at good management practices vs. bad management practices</a:t>
            </a:r>
          </a:p>
          <a:p>
            <a:pPr>
              <a:buFontTx/>
              <a:buChar char="-"/>
            </a:pPr>
            <a:endParaRPr lang="en-US" dirty="0" smtClean="0"/>
          </a:p>
          <a:p>
            <a:pPr>
              <a:buFontTx/>
              <a:buChar char="-"/>
            </a:pPr>
            <a:r>
              <a:rPr lang="en-US" dirty="0" smtClean="0"/>
              <a:t>But how can you tell the difference between good service management and bad service management?       </a:t>
            </a:r>
          </a:p>
          <a:p>
            <a:pPr>
              <a:buNone/>
            </a:pPr>
            <a:r>
              <a:rPr lang="en-US" dirty="0" smtClean="0">
                <a:solidFill>
                  <a:srgbClr val="E20074"/>
                </a:solidFill>
              </a:rPr>
              <a:t>     One of the main objectives tonight is to compare and contrast good ITSM vs. bad ITSM.</a:t>
            </a:r>
          </a:p>
          <a:p>
            <a:pPr>
              <a:buNone/>
            </a:pPr>
            <a:endParaRPr lang="en-US" dirty="0" smtClean="0"/>
          </a:p>
        </p:txBody>
      </p:sp>
      <p:sp>
        <p:nvSpPr>
          <p:cNvPr id="9" name="TextBox 8"/>
          <p:cNvSpPr txBox="1"/>
          <p:nvPr/>
        </p:nvSpPr>
        <p:spPr>
          <a:xfrm>
            <a:off x="3942827" y="2332139"/>
            <a:ext cx="796954" cy="523220"/>
          </a:xfrm>
          <a:prstGeom prst="rect">
            <a:avLst/>
          </a:prstGeom>
          <a:noFill/>
        </p:spPr>
        <p:txBody>
          <a:bodyPr wrap="square" rtlCol="0">
            <a:spAutoFit/>
          </a:bodyPr>
          <a:lstStyle/>
          <a:p>
            <a:r>
              <a:rPr lang="en-US" sz="2800" b="1" dirty="0" smtClean="0"/>
              <a:t>vs.</a:t>
            </a:r>
          </a:p>
        </p:txBody>
      </p:sp>
      <p:pic>
        <p:nvPicPr>
          <p:cNvPr id="168963" name="Picture 3"/>
          <p:cNvPicPr>
            <a:picLocks noChangeAspect="1" noChangeArrowheads="1"/>
          </p:cNvPicPr>
          <p:nvPr/>
        </p:nvPicPr>
        <p:blipFill>
          <a:blip r:embed="rId2" cstate="print"/>
          <a:srcRect/>
          <a:stretch>
            <a:fillRect/>
          </a:stretch>
        </p:blipFill>
        <p:spPr bwMode="auto">
          <a:xfrm>
            <a:off x="4605556" y="1338220"/>
            <a:ext cx="4155889" cy="2512328"/>
          </a:xfrm>
          <a:prstGeom prst="rect">
            <a:avLst/>
          </a:prstGeom>
          <a:noFill/>
          <a:ln w="9525">
            <a:noFill/>
            <a:miter lim="800000"/>
            <a:headEnd/>
            <a:tailEnd/>
          </a:ln>
        </p:spPr>
      </p:pic>
      <p:pic>
        <p:nvPicPr>
          <p:cNvPr id="168964" name="Picture 4"/>
          <p:cNvPicPr>
            <a:picLocks noChangeAspect="1" noChangeArrowheads="1"/>
          </p:cNvPicPr>
          <p:nvPr/>
        </p:nvPicPr>
        <p:blipFill>
          <a:blip r:embed="rId3" cstate="print"/>
          <a:srcRect/>
          <a:stretch>
            <a:fillRect/>
          </a:stretch>
        </p:blipFill>
        <p:spPr bwMode="auto">
          <a:xfrm>
            <a:off x="272687" y="1421716"/>
            <a:ext cx="3641492" cy="2437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389910" y="4033409"/>
            <a:ext cx="4013564" cy="2824591"/>
          </a:xfrm>
          <a:prstGeom prst="rect">
            <a:avLst/>
          </a:prstGeom>
          <a:noFill/>
          <a:ln w="9525">
            <a:noFill/>
            <a:miter lim="800000"/>
            <a:headEnd/>
            <a:tailEnd/>
          </a:ln>
        </p:spPr>
      </p:pic>
      <p:sp>
        <p:nvSpPr>
          <p:cNvPr id="22530" name="Foliennummernplatzhalter 3"/>
          <p:cNvSpPr>
            <a:spLocks noGrp="1"/>
          </p:cNvSpPr>
          <p:nvPr>
            <p:ph type="sldNum" sz="quarter" idx="10"/>
          </p:nvPr>
        </p:nvSpPr>
        <p:spPr>
          <a:noFill/>
        </p:spPr>
        <p:txBody>
          <a:bodyPr/>
          <a:lstStyle/>
          <a:p>
            <a:r>
              <a:rPr lang="en-US" smtClean="0">
                <a:latin typeface="Arial" pitchFamily="34" charset="0"/>
              </a:rPr>
              <a:t>Slide </a:t>
            </a:r>
            <a:fld id="{AF154C1D-DCEF-4F36-BCAB-2810BC2E6CC6}" type="slidenum">
              <a:rPr lang="en-US" smtClean="0">
                <a:latin typeface="Arial" pitchFamily="34" charset="0"/>
              </a:rPr>
              <a:pPr/>
              <a:t>9</a:t>
            </a:fld>
            <a:endParaRPr lang="en-US" smtClean="0">
              <a:latin typeface="Arial" pitchFamily="34" charset="0"/>
            </a:endParaRPr>
          </a:p>
        </p:txBody>
      </p:sp>
      <p:sp>
        <p:nvSpPr>
          <p:cNvPr id="22533" name="Rectangle 2"/>
          <p:cNvSpPr>
            <a:spLocks noGrp="1" noChangeArrowheads="1"/>
          </p:cNvSpPr>
          <p:nvPr>
            <p:ph type="title"/>
          </p:nvPr>
        </p:nvSpPr>
        <p:spPr>
          <a:xfrm>
            <a:off x="304800" y="204788"/>
            <a:ext cx="8724900" cy="846137"/>
          </a:xfrm>
        </p:spPr>
        <p:txBody>
          <a:bodyPr/>
          <a:lstStyle/>
          <a:p>
            <a:r>
              <a:rPr lang="en-US" dirty="0" smtClean="0"/>
              <a:t>Introduction to ITIL V3</a:t>
            </a:r>
            <a:br>
              <a:rPr lang="en-US" dirty="0" smtClean="0"/>
            </a:br>
            <a:r>
              <a:rPr lang="en-US" dirty="0" smtClean="0"/>
              <a:t>What is ITIL?  </a:t>
            </a:r>
          </a:p>
        </p:txBody>
      </p:sp>
      <p:sp>
        <p:nvSpPr>
          <p:cNvPr id="22534" name="Rectangle 3"/>
          <p:cNvSpPr>
            <a:spLocks noGrp="1" noChangeArrowheads="1"/>
          </p:cNvSpPr>
          <p:nvPr>
            <p:ph type="body" idx="1"/>
          </p:nvPr>
        </p:nvSpPr>
        <p:spPr>
          <a:xfrm>
            <a:off x="306388" y="1208462"/>
            <a:ext cx="8532812" cy="4416356"/>
          </a:xfrm>
        </p:spPr>
        <p:txBody>
          <a:bodyPr/>
          <a:lstStyle/>
          <a:p>
            <a:pPr>
              <a:buNone/>
            </a:pPr>
            <a:r>
              <a:rPr lang="en-US" dirty="0" smtClean="0"/>
              <a:t>The </a:t>
            </a:r>
            <a:r>
              <a:rPr lang="en-US" b="1" dirty="0" smtClean="0"/>
              <a:t>Information Technology Infrastructure Library</a:t>
            </a:r>
            <a:r>
              <a:rPr lang="en-US" dirty="0" smtClean="0"/>
              <a:t> (</a:t>
            </a:r>
            <a:r>
              <a:rPr lang="en-US" b="1" dirty="0" smtClean="0"/>
              <a:t>ITIL</a:t>
            </a:r>
            <a:r>
              <a:rPr lang="en-US" dirty="0" smtClean="0"/>
              <a:t>) is a public framework of “Best” practices for </a:t>
            </a:r>
            <a:r>
              <a:rPr lang="en-US" dirty="0" smtClean="0">
                <a:hlinkClick r:id="rId3" tooltip="IT service management"/>
              </a:rPr>
              <a:t>IT service management</a:t>
            </a:r>
            <a:r>
              <a:rPr lang="en-US" dirty="0" smtClean="0"/>
              <a:t> (ITSM) that focuses on aligning IT services with the needs of the business.   ITIL is the most widely adopted framework for IT Service Management in the world. It is a practical, no-nonsense approach to the identification, planning, delivery and support of IT services to the business.</a:t>
            </a:r>
          </a:p>
          <a:p>
            <a:pPr>
              <a:buFontTx/>
              <a:buChar char="-"/>
            </a:pPr>
            <a:endParaRPr lang="en-US" sz="800" dirty="0" smtClean="0"/>
          </a:p>
          <a:p>
            <a:pPr>
              <a:buNone/>
            </a:pPr>
            <a:r>
              <a:rPr lang="en-US" dirty="0" smtClean="0"/>
              <a:t>In its current form (known as ITIL 2011 edition), ITIL is published in a series of five core publications, each of which covers an ITSM lifecycle stage. ITIL underpins </a:t>
            </a:r>
            <a:r>
              <a:rPr lang="en-US" dirty="0" smtClean="0">
                <a:hlinkClick r:id="rId4" tooltip="ISO/IEC 20000"/>
              </a:rPr>
              <a:t>ISO/IEC 20000</a:t>
            </a:r>
            <a:r>
              <a:rPr lang="en-US" dirty="0" smtClean="0"/>
              <a:t>(previously BS15000), the International Service Management Standard for IT service management</a:t>
            </a:r>
          </a:p>
        </p:txBody>
      </p:sp>
      <p:pic>
        <p:nvPicPr>
          <p:cNvPr id="8" name="Picture 2"/>
          <p:cNvPicPr>
            <a:picLocks noChangeAspect="1" noChangeArrowheads="1"/>
          </p:cNvPicPr>
          <p:nvPr/>
        </p:nvPicPr>
        <p:blipFill>
          <a:blip r:embed="rId5" cstate="print"/>
          <a:srcRect/>
          <a:stretch>
            <a:fillRect/>
          </a:stretch>
        </p:blipFill>
        <p:spPr bwMode="auto">
          <a:xfrm>
            <a:off x="7351072" y="205268"/>
            <a:ext cx="1438275" cy="742950"/>
          </a:xfrm>
          <a:prstGeom prst="rect">
            <a:avLst/>
          </a:prstGeom>
          <a:noFill/>
          <a:ln w="9525">
            <a:noFill/>
            <a:miter lim="800000"/>
            <a:headEnd/>
            <a:tailEnd/>
          </a:ln>
        </p:spPr>
      </p:pic>
      <p:sp>
        <p:nvSpPr>
          <p:cNvPr id="9" name="TextBox 8"/>
          <p:cNvSpPr txBox="1"/>
          <p:nvPr/>
        </p:nvSpPr>
        <p:spPr>
          <a:xfrm>
            <a:off x="5863906" y="6300132"/>
            <a:ext cx="3061980" cy="246221"/>
          </a:xfrm>
          <a:prstGeom prst="rect">
            <a:avLst/>
          </a:prstGeom>
          <a:noFill/>
        </p:spPr>
        <p:txBody>
          <a:bodyPr wrap="square" rtlCol="0">
            <a:spAutoFit/>
          </a:bodyPr>
          <a:lstStyle/>
          <a:p>
            <a:r>
              <a:rPr lang="en-US" sz="1000" b="1" dirty="0" smtClean="0"/>
              <a:t>Source: </a:t>
            </a:r>
            <a:r>
              <a:rPr lang="en-US" sz="1000" dirty="0" smtClean="0">
                <a:hlinkClick r:id="rId6"/>
              </a:rPr>
              <a:t>http://www.itil-officialsite.com</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Y Master E">
  <a:themeElements>
    <a:clrScheme name="">
      <a:dk1>
        <a:srgbClr val="000000"/>
      </a:dk1>
      <a:lt1>
        <a:srgbClr val="FFFFFF"/>
      </a:lt1>
      <a:dk2>
        <a:srgbClr val="E20074"/>
      </a:dk2>
      <a:lt2>
        <a:srgbClr val="CCCCCC"/>
      </a:lt2>
      <a:accent1>
        <a:srgbClr val="427BAB"/>
      </a:accent1>
      <a:accent2>
        <a:srgbClr val="FDD167"/>
      </a:accent2>
      <a:accent3>
        <a:srgbClr val="FFFFFF"/>
      </a:accent3>
      <a:accent4>
        <a:srgbClr val="000000"/>
      </a:accent4>
      <a:accent5>
        <a:srgbClr val="B0BFD2"/>
      </a:accent5>
      <a:accent6>
        <a:srgbClr val="E5BD5D"/>
      </a:accent6>
      <a:hlink>
        <a:srgbClr val="E20074"/>
      </a:hlink>
      <a:folHlink>
        <a:srgbClr val="64B9E4"/>
      </a:folHlink>
    </a:clrScheme>
    <a:fontScheme name="TSY Master E">
      <a:majorFont>
        <a:latin typeface="Tele-GroteskNor"/>
        <a:ea typeface=""/>
        <a:cs typeface="Arial"/>
      </a:majorFont>
      <a:minorFont>
        <a:latin typeface="Tele-GroteskNo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SY Master E 1">
        <a:dk1>
          <a:srgbClr val="000000"/>
        </a:dk1>
        <a:lt1>
          <a:srgbClr val="FFFFFF"/>
        </a:lt1>
        <a:dk2>
          <a:srgbClr val="E20074"/>
        </a:dk2>
        <a:lt2>
          <a:srgbClr val="CCCCCC"/>
        </a:lt2>
        <a:accent1>
          <a:srgbClr val="3366CC"/>
        </a:accent1>
        <a:accent2>
          <a:srgbClr val="FDD167"/>
        </a:accent2>
        <a:accent3>
          <a:srgbClr val="FFFFFF"/>
        </a:accent3>
        <a:accent4>
          <a:srgbClr val="000000"/>
        </a:accent4>
        <a:accent5>
          <a:srgbClr val="ADB8E2"/>
        </a:accent5>
        <a:accent6>
          <a:srgbClr val="E5BD5D"/>
        </a:accent6>
        <a:hlink>
          <a:srgbClr val="E20074"/>
        </a:hlink>
        <a:folHlink>
          <a:srgbClr val="64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SY Master">
  <a:themeElements>
    <a:clrScheme name="">
      <a:dk1>
        <a:srgbClr val="000000"/>
      </a:dk1>
      <a:lt1>
        <a:srgbClr val="FFFFFF"/>
      </a:lt1>
      <a:dk2>
        <a:srgbClr val="E20074"/>
      </a:dk2>
      <a:lt2>
        <a:srgbClr val="CCCCCC"/>
      </a:lt2>
      <a:accent1>
        <a:srgbClr val="427BAB"/>
      </a:accent1>
      <a:accent2>
        <a:srgbClr val="FDD167"/>
      </a:accent2>
      <a:accent3>
        <a:srgbClr val="FFFFFF"/>
      </a:accent3>
      <a:accent4>
        <a:srgbClr val="000000"/>
      </a:accent4>
      <a:accent5>
        <a:srgbClr val="B0BFD2"/>
      </a:accent5>
      <a:accent6>
        <a:srgbClr val="E5BD5D"/>
      </a:accent6>
      <a:hlink>
        <a:srgbClr val="E20074"/>
      </a:hlink>
      <a:folHlink>
        <a:srgbClr val="64B9E4"/>
      </a:folHlink>
    </a:clrScheme>
    <a:fontScheme name="1_TSY Master">
      <a:majorFont>
        <a:latin typeface="Tele-GroteskNor"/>
        <a:ea typeface=""/>
        <a:cs typeface="Arial"/>
      </a:majorFont>
      <a:minorFont>
        <a:latin typeface="Tele-GroteskNo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SY Master 1">
        <a:dk1>
          <a:srgbClr val="000000"/>
        </a:dk1>
        <a:lt1>
          <a:srgbClr val="FFFFFF"/>
        </a:lt1>
        <a:dk2>
          <a:srgbClr val="E20074"/>
        </a:dk2>
        <a:lt2>
          <a:srgbClr val="CCCCCC"/>
        </a:lt2>
        <a:accent1>
          <a:srgbClr val="3366CC"/>
        </a:accent1>
        <a:accent2>
          <a:srgbClr val="FDCD67"/>
        </a:accent2>
        <a:accent3>
          <a:srgbClr val="FFFFFF"/>
        </a:accent3>
        <a:accent4>
          <a:srgbClr val="000000"/>
        </a:accent4>
        <a:accent5>
          <a:srgbClr val="ADB8E2"/>
        </a:accent5>
        <a:accent6>
          <a:srgbClr val="E5BA5D"/>
        </a:accent6>
        <a:hlink>
          <a:srgbClr val="E20074"/>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2A62224D640046A0C46A6EB8FB7A73" ma:contentTypeVersion="0" ma:contentTypeDescription="Create a new document." ma:contentTypeScope="" ma:versionID="2a4cb04c807def6b2882fa9ceee1a109">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B4AA1-8B1E-42E1-8511-001F4F22D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4BADBB7-FA8E-4CC3-83F9-A2BD5D03E555}">
  <ds:schemaRef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433B146D-CF22-47FD-A07E-DF180A6F07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TotalTime>
  <Words>4360</Words>
  <Application>Microsoft Office PowerPoint</Application>
  <PresentationFormat>On-screen Show (4:3)</PresentationFormat>
  <Paragraphs>527</Paragraphs>
  <Slides>59</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59</vt:i4>
      </vt:variant>
    </vt:vector>
  </HeadingPairs>
  <TitlesOfParts>
    <vt:vector size="70" baseType="lpstr">
      <vt:lpstr>Arial</vt:lpstr>
      <vt:lpstr>Calibri</vt:lpstr>
      <vt:lpstr>Tele-GroteskFet</vt:lpstr>
      <vt:lpstr>Tele-GroteskNor</vt:lpstr>
      <vt:lpstr>Times New Roman</vt:lpstr>
      <vt:lpstr>Wingdings</vt:lpstr>
      <vt:lpstr>TSY Master E</vt:lpstr>
      <vt:lpstr>1_TSY Master</vt:lpstr>
      <vt:lpstr>Acrobat Document</vt:lpstr>
      <vt:lpstr>Package</vt:lpstr>
      <vt:lpstr>Adobe Acrobat Document</vt:lpstr>
      <vt:lpstr>PowerPoint Presentation</vt:lpstr>
      <vt:lpstr>Introduction to ITIL V3 Tonight’s Objectives</vt:lpstr>
      <vt:lpstr>Introduction to ITIL V3 Audience Baseline</vt:lpstr>
      <vt:lpstr>Introduction to ITIL V3 Presentation Overview</vt:lpstr>
      <vt:lpstr>Introduction to ITIL V3 Biography of  Ron Young</vt:lpstr>
      <vt:lpstr>Introduction to ITIL V3 T-Systems Overview</vt:lpstr>
      <vt:lpstr>Introduction to ITIL V3 IT Service Management Definitions</vt:lpstr>
      <vt:lpstr>Introduction to ITIL V3 Good Datacenter Mgmt vs. Bad Datacenter Mgmt</vt:lpstr>
      <vt:lpstr>Introduction to ITIL V3 What is ITIL?  </vt:lpstr>
      <vt:lpstr>Introduction to ITIL V3 A Brief History of ITIL</vt:lpstr>
      <vt:lpstr>Introduction to ITIL V3 Who owns ITIL?</vt:lpstr>
      <vt:lpstr>Introduction to ITIL V3 Why do Organizations use ITIL?</vt:lpstr>
      <vt:lpstr>Introduction to ITIL V3 Example of a Service Delivery Landscape</vt:lpstr>
      <vt:lpstr>Introduction to ITIL V3 An Excellent ITIL Overview </vt:lpstr>
      <vt:lpstr>PowerPoint Presentation</vt:lpstr>
      <vt:lpstr>Intro to ITIL V3 Graphical Process Model</vt:lpstr>
      <vt:lpstr>Intro to ITIL V3 Process Model</vt:lpstr>
      <vt:lpstr>Introduction to ITIL V3 Tired of fighting Fires?</vt:lpstr>
      <vt:lpstr>Introduction to ITIL V3 ITIL Service Strategy Swim Lane</vt:lpstr>
      <vt:lpstr>Introduction to ITIL V3 Good Service Mgmt vs. Poor Service Mgmt</vt:lpstr>
      <vt:lpstr>Introduction to ITIL V3 ITIL Service Design Swim Lane</vt:lpstr>
      <vt:lpstr>Introduction to ITIL V3 ITIL Service Design Swim Lane</vt:lpstr>
      <vt:lpstr>Introduction to ITIL V3 Good Service Mgmt vs. Poor Service Mgmt</vt:lpstr>
      <vt:lpstr>Introduction to ITIL V3 ITIL Service Transition Swim Lane</vt:lpstr>
      <vt:lpstr>Introduction to ITIL V3 ITIL Service Transition Swim Lane</vt:lpstr>
      <vt:lpstr>Introduction to ITIL V3 Good Service Mgmt vs. Poor Service Mgmt</vt:lpstr>
      <vt:lpstr>Introduction to ITIL V3 ITIL Service Operations Swim Lane</vt:lpstr>
      <vt:lpstr>Introduction to ITIL V3 Good Service Mgmt vs. Poor Service Mgmt</vt:lpstr>
      <vt:lpstr>PowerPoint Presentation</vt:lpstr>
      <vt:lpstr>Introduction to ITIL V3 ITIL Continual Service Improvement Swim Lane</vt:lpstr>
      <vt:lpstr>Introduction to ITIL V3 Good Service Mgmt vs. Poor Service Mgmt</vt:lpstr>
      <vt:lpstr>Introduction to ITIL V3 ITIL Maturity Spider Diagram</vt:lpstr>
      <vt:lpstr>Introduction to ITIL V3  ITIL Maturity Status</vt:lpstr>
      <vt:lpstr>PowerPoint Presentation</vt:lpstr>
      <vt:lpstr>Introduction to ITIL V3 ITIL Certification Overview</vt:lpstr>
      <vt:lpstr>Introduction to ITIL V3 The ITIL Recommended Reading List</vt:lpstr>
      <vt:lpstr>Introduction to ITIL V3 ITIL priSM Overview</vt:lpstr>
      <vt:lpstr>Introduction to ITIL V3 The July 2013 ITIL Certification Exam Pass Rates</vt:lpstr>
      <vt:lpstr>Introduction to ITIL V3 Value of ITSM Certifications</vt:lpstr>
      <vt:lpstr>PowerPoint Presentation</vt:lpstr>
      <vt:lpstr>Introduction to ITIL V3  ITIL Impact to an Organization</vt:lpstr>
      <vt:lpstr>Introduction to ITIL V3 The Benefits of using ITIL</vt:lpstr>
      <vt:lpstr>Introduction to ITIL V3 Sample Results from Using ITIL</vt:lpstr>
      <vt:lpstr>Introduction to ITIL V3 The Criticisms of ITIL</vt:lpstr>
      <vt:lpstr>Introduction to ITIL V3 Service Architecture Model</vt:lpstr>
      <vt:lpstr>Introduction to ITIL V3 Recommended Reading List</vt:lpstr>
      <vt:lpstr>Introduction to ITIL V3 Useful Links</vt:lpstr>
      <vt:lpstr>Introduction to ITIL V3 Trademarks &amp; Statements</vt:lpstr>
      <vt:lpstr>PowerPoint Presentation</vt:lpstr>
      <vt:lpstr>Introduction to ITIL V3 Putting it All Together</vt:lpstr>
      <vt:lpstr>Introduction to ITIL V3  ITIL &amp; MOF relationships</vt:lpstr>
      <vt:lpstr>Introduction to ITIL V3 What is COBIT?</vt:lpstr>
      <vt:lpstr>Introduction to ITIL V3  COBIT 5 Control Domains</vt:lpstr>
      <vt:lpstr>Introduction to ITIL V3 What is ISO20K?</vt:lpstr>
      <vt:lpstr>Introduction to ITIL V3 ITIL  and ISO Standards</vt:lpstr>
      <vt:lpstr>Introduction to ITIL V3  ITILV3 , COBIT &amp; ISO27002 relationship Mapping</vt:lpstr>
      <vt:lpstr>Introduction to ITIL V3  ITIL &amp; e-SCM relationships</vt:lpstr>
      <vt:lpstr>Introduction to ITIL V3 What is COSO?</vt:lpstr>
      <vt:lpstr>PowerPoint Presentation</vt:lpstr>
    </vt:vector>
  </TitlesOfParts>
  <Company>T-Systems North America,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Smith E. Anthony</dc:creator>
  <cp:lastModifiedBy>David J. Young</cp:lastModifiedBy>
  <cp:revision>1449</cp:revision>
  <dcterms:created xsi:type="dcterms:W3CDTF">2010-11-01T14:18:03Z</dcterms:created>
  <dcterms:modified xsi:type="dcterms:W3CDTF">2013-10-28T17:44:28Z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0x010100B22A62224D640046A0C46A6EB8FB7A73</vt:lpwstr>
  </property>
</Properties>
</file>